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27" r:id="rId2"/>
    <p:sldId id="428" r:id="rId3"/>
    <p:sldId id="444" r:id="rId4"/>
    <p:sldId id="501" r:id="rId5"/>
    <p:sldId id="502" r:id="rId6"/>
    <p:sldId id="452" r:id="rId7"/>
    <p:sldId id="454" r:id="rId8"/>
    <p:sldId id="455" r:id="rId9"/>
    <p:sldId id="486" r:id="rId10"/>
    <p:sldId id="487" r:id="rId11"/>
    <p:sldId id="488" r:id="rId12"/>
    <p:sldId id="489" r:id="rId13"/>
    <p:sldId id="490" r:id="rId14"/>
    <p:sldId id="491" r:id="rId15"/>
    <p:sldId id="503" r:id="rId16"/>
    <p:sldId id="504" r:id="rId17"/>
    <p:sldId id="493" r:id="rId18"/>
    <p:sldId id="495" r:id="rId19"/>
    <p:sldId id="505" r:id="rId20"/>
    <p:sldId id="506" r:id="rId21"/>
    <p:sldId id="507" r:id="rId22"/>
    <p:sldId id="508" r:id="rId23"/>
    <p:sldId id="500" r:id="rId24"/>
    <p:sldId id="509" r:id="rId25"/>
    <p:sldId id="510" r:id="rId26"/>
    <p:sldId id="511" r:id="rId27"/>
    <p:sldId id="512" r:id="rId28"/>
    <p:sldId id="513" r:id="rId29"/>
    <p:sldId id="514" r:id="rId30"/>
    <p:sldId id="516" r:id="rId31"/>
    <p:sldId id="517" r:id="rId32"/>
    <p:sldId id="518" r:id="rId33"/>
    <p:sldId id="519" r:id="rId34"/>
    <p:sldId id="520" r:id="rId35"/>
    <p:sldId id="521" r:id="rId36"/>
    <p:sldId id="522" r:id="rId37"/>
    <p:sldId id="523" r:id="rId38"/>
    <p:sldId id="524" r:id="rId39"/>
    <p:sldId id="525" r:id="rId40"/>
    <p:sldId id="526" r:id="rId41"/>
    <p:sldId id="528" r:id="rId42"/>
    <p:sldId id="527" r:id="rId43"/>
    <p:sldId id="529" r:id="rId44"/>
    <p:sldId id="530" r:id="rId45"/>
    <p:sldId id="531" r:id="rId46"/>
    <p:sldId id="532" r:id="rId47"/>
    <p:sldId id="533" r:id="rId48"/>
    <p:sldId id="534" r:id="rId49"/>
    <p:sldId id="535" r:id="rId50"/>
    <p:sldId id="536" r:id="rId51"/>
    <p:sldId id="537" r:id="rId52"/>
    <p:sldId id="538" r:id="rId53"/>
    <p:sldId id="539" r:id="rId54"/>
    <p:sldId id="540" r:id="rId55"/>
    <p:sldId id="480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8FB"/>
    <a:srgbClr val="464646"/>
    <a:srgbClr val="8FDAE1"/>
    <a:srgbClr val="EA6466"/>
    <a:srgbClr val="B9B9B9"/>
    <a:srgbClr val="E46464"/>
    <a:srgbClr val="4A4A4C"/>
    <a:srgbClr val="04A79F"/>
    <a:srgbClr val="49494B"/>
    <a:srgbClr val="353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7" autoAdjust="0"/>
    <p:restoredTop sz="92205"/>
  </p:normalViewPr>
  <p:slideViewPr>
    <p:cSldViewPr snapToGrid="0">
      <p:cViewPr varScale="1">
        <p:scale>
          <a:sx n="183" d="100"/>
          <a:sy n="183" d="100"/>
        </p:scale>
        <p:origin x="70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E5995-EAEB-DF44-8DBF-99BDD9224ECA}" type="datetimeFigureOut">
              <a:rPr kumimoji="1" lang="ko-KR" altLang="en-US" smtClean="0"/>
              <a:t>2018. 4. 10.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C2D9B-621E-7545-A29B-342C8C90602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222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282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257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2659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859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074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060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0813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6906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4935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7445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133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828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72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4739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2566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5546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3690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5581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213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92913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0651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6179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55567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0917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5761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74310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36654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1327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87030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11401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18535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2782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0117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84221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87902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18314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363372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0694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11679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0222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38585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50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8456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07868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1477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68671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29689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54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91125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https://s3.amazonaws.com/</a:t>
            </a:r>
            <a:r>
              <a:rPr kumimoji="1" lang="en-US" altLang="ko-KR" dirty="0" err="1"/>
              <a:t>awsinaction</a:t>
            </a:r>
            <a:r>
              <a:rPr kumimoji="1" lang="en-US" altLang="ko-KR" dirty="0"/>
              <a:t>/chapter6/firewall2.json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55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7271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1804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7072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4096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0142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2018. 4. 10.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구름 88"/>
          <p:cNvSpPr/>
          <p:nvPr/>
        </p:nvSpPr>
        <p:spPr>
          <a:xfrm>
            <a:off x="5497742" y="1745420"/>
            <a:ext cx="376235" cy="20488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Freeform 22"/>
          <p:cNvSpPr>
            <a:spLocks/>
          </p:cNvSpPr>
          <p:nvPr/>
        </p:nvSpPr>
        <p:spPr bwMode="auto">
          <a:xfrm>
            <a:off x="0" y="3429000"/>
            <a:ext cx="12192000" cy="3429000"/>
          </a:xfrm>
          <a:prstGeom prst="rect">
            <a:avLst/>
          </a:prstGeom>
          <a:solidFill>
            <a:srgbClr val="B9E8F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128860" y="5127625"/>
            <a:ext cx="399142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WISOFT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 성 원</a:t>
            </a:r>
            <a:endParaRPr lang="ko-KR" altLang="en-US" sz="6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5357810" y="2592923"/>
            <a:ext cx="1476375" cy="835025"/>
          </a:xfrm>
          <a:custGeom>
            <a:avLst/>
            <a:gdLst>
              <a:gd name="connsiteX0" fmla="*/ 733425 w 1476375"/>
              <a:gd name="connsiteY0" fmla="*/ 0 h 835025"/>
              <a:gd name="connsiteX1" fmla="*/ 942975 w 1476375"/>
              <a:gd name="connsiteY1" fmla="*/ 180975 h 835025"/>
              <a:gd name="connsiteX2" fmla="*/ 1038225 w 1476375"/>
              <a:gd name="connsiteY2" fmla="*/ 371475 h 835025"/>
              <a:gd name="connsiteX3" fmla="*/ 1143000 w 1476375"/>
              <a:gd name="connsiteY3" fmla="*/ 403225 h 835025"/>
              <a:gd name="connsiteX4" fmla="*/ 1247775 w 1476375"/>
              <a:gd name="connsiteY4" fmla="*/ 571500 h 835025"/>
              <a:gd name="connsiteX5" fmla="*/ 1365250 w 1476375"/>
              <a:gd name="connsiteY5" fmla="*/ 641350 h 835025"/>
              <a:gd name="connsiteX6" fmla="*/ 1476375 w 1476375"/>
              <a:gd name="connsiteY6" fmla="*/ 806450 h 835025"/>
              <a:gd name="connsiteX7" fmla="*/ 1470025 w 1476375"/>
              <a:gd name="connsiteY7" fmla="*/ 835025 h 835025"/>
              <a:gd name="connsiteX8" fmla="*/ 2153 w 1476375"/>
              <a:gd name="connsiteY8" fmla="*/ 835025 h 835025"/>
              <a:gd name="connsiteX9" fmla="*/ 0 w 1476375"/>
              <a:gd name="connsiteY9" fmla="*/ 822325 h 835025"/>
              <a:gd name="connsiteX10" fmla="*/ 152400 w 1476375"/>
              <a:gd name="connsiteY10" fmla="*/ 561975 h 835025"/>
              <a:gd name="connsiteX11" fmla="*/ 222250 w 1476375"/>
              <a:gd name="connsiteY11" fmla="*/ 542925 h 835025"/>
              <a:gd name="connsiteX12" fmla="*/ 320675 w 1476375"/>
              <a:gd name="connsiteY12" fmla="*/ 377825 h 835025"/>
              <a:gd name="connsiteX13" fmla="*/ 396875 w 1476375"/>
              <a:gd name="connsiteY13" fmla="*/ 400050 h 835025"/>
              <a:gd name="connsiteX14" fmla="*/ 508000 w 1476375"/>
              <a:gd name="connsiteY14" fmla="*/ 209550 h 835025"/>
              <a:gd name="connsiteX15" fmla="*/ 733425 w 1476375"/>
              <a:gd name="connsiteY15" fmla="*/ 0 h 8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6375" h="835025">
                <a:moveTo>
                  <a:pt x="733425" y="0"/>
                </a:moveTo>
                <a:lnTo>
                  <a:pt x="942975" y="180975"/>
                </a:lnTo>
                <a:lnTo>
                  <a:pt x="1038225" y="371475"/>
                </a:lnTo>
                <a:lnTo>
                  <a:pt x="1143000" y="403225"/>
                </a:lnTo>
                <a:lnTo>
                  <a:pt x="1247775" y="571500"/>
                </a:lnTo>
                <a:lnTo>
                  <a:pt x="1365250" y="641350"/>
                </a:lnTo>
                <a:lnTo>
                  <a:pt x="1476375" y="806450"/>
                </a:lnTo>
                <a:lnTo>
                  <a:pt x="1470025" y="835025"/>
                </a:lnTo>
                <a:lnTo>
                  <a:pt x="2153" y="835025"/>
                </a:lnTo>
                <a:lnTo>
                  <a:pt x="0" y="822325"/>
                </a:lnTo>
                <a:lnTo>
                  <a:pt x="152400" y="561975"/>
                </a:lnTo>
                <a:lnTo>
                  <a:pt x="222250" y="542925"/>
                </a:lnTo>
                <a:lnTo>
                  <a:pt x="320675" y="377825"/>
                </a:lnTo>
                <a:lnTo>
                  <a:pt x="396875" y="400050"/>
                </a:lnTo>
                <a:lnTo>
                  <a:pt x="508000" y="209550"/>
                </a:lnTo>
                <a:lnTo>
                  <a:pt x="733425" y="0"/>
                </a:lnTo>
                <a:close/>
              </a:path>
            </a:pathLst>
          </a:custGeom>
          <a:solidFill>
            <a:srgbClr val="B9E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 49"/>
          <p:cNvSpPr/>
          <p:nvPr/>
        </p:nvSpPr>
        <p:spPr>
          <a:xfrm>
            <a:off x="5404344" y="3426896"/>
            <a:ext cx="1383309" cy="1376362"/>
          </a:xfrm>
          <a:custGeom>
            <a:avLst/>
            <a:gdLst>
              <a:gd name="connsiteX0" fmla="*/ 0 w 1467872"/>
              <a:gd name="connsiteY0" fmla="*/ 0 h 1460500"/>
              <a:gd name="connsiteX1" fmla="*/ 1467872 w 1467872"/>
              <a:gd name="connsiteY1" fmla="*/ 0 h 1460500"/>
              <a:gd name="connsiteX2" fmla="*/ 1378972 w 1467872"/>
              <a:gd name="connsiteY2" fmla="*/ 400050 h 1460500"/>
              <a:gd name="connsiteX3" fmla="*/ 1283722 w 1467872"/>
              <a:gd name="connsiteY3" fmla="*/ 441325 h 1460500"/>
              <a:gd name="connsiteX4" fmla="*/ 1223397 w 1467872"/>
              <a:gd name="connsiteY4" fmla="*/ 742950 h 1460500"/>
              <a:gd name="connsiteX5" fmla="*/ 1026547 w 1467872"/>
              <a:gd name="connsiteY5" fmla="*/ 949325 h 1460500"/>
              <a:gd name="connsiteX6" fmla="*/ 969397 w 1467872"/>
              <a:gd name="connsiteY6" fmla="*/ 1174750 h 1460500"/>
              <a:gd name="connsiteX7" fmla="*/ 791597 w 1467872"/>
              <a:gd name="connsiteY7" fmla="*/ 1460500 h 1460500"/>
              <a:gd name="connsiteX8" fmla="*/ 623322 w 1467872"/>
              <a:gd name="connsiteY8" fmla="*/ 1285875 h 1460500"/>
              <a:gd name="connsiteX9" fmla="*/ 528072 w 1467872"/>
              <a:gd name="connsiteY9" fmla="*/ 1031875 h 1460500"/>
              <a:gd name="connsiteX10" fmla="*/ 416947 w 1467872"/>
              <a:gd name="connsiteY10" fmla="*/ 923925 h 1460500"/>
              <a:gd name="connsiteX11" fmla="*/ 375672 w 1467872"/>
              <a:gd name="connsiteY11" fmla="*/ 701675 h 1460500"/>
              <a:gd name="connsiteX12" fmla="*/ 175647 w 1467872"/>
              <a:gd name="connsiteY12" fmla="*/ 571500 h 1460500"/>
              <a:gd name="connsiteX13" fmla="*/ 147072 w 1467872"/>
              <a:gd name="connsiteY13" fmla="*/ 387350 h 1460500"/>
              <a:gd name="connsiteX14" fmla="*/ 32772 w 1467872"/>
              <a:gd name="connsiteY14" fmla="*/ 212725 h 1460500"/>
              <a:gd name="connsiteX15" fmla="*/ 29597 w 1467872"/>
              <a:gd name="connsiteY15" fmla="*/ 174625 h 1460500"/>
              <a:gd name="connsiteX16" fmla="*/ 0 w 1467872"/>
              <a:gd name="connsiteY1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67872" h="1460500">
                <a:moveTo>
                  <a:pt x="0" y="0"/>
                </a:moveTo>
                <a:lnTo>
                  <a:pt x="1467872" y="0"/>
                </a:lnTo>
                <a:lnTo>
                  <a:pt x="1378972" y="400050"/>
                </a:lnTo>
                <a:lnTo>
                  <a:pt x="1283722" y="441325"/>
                </a:lnTo>
                <a:lnTo>
                  <a:pt x="1223397" y="742950"/>
                </a:lnTo>
                <a:lnTo>
                  <a:pt x="1026547" y="949325"/>
                </a:lnTo>
                <a:lnTo>
                  <a:pt x="969397" y="1174750"/>
                </a:lnTo>
                <a:lnTo>
                  <a:pt x="791597" y="1460500"/>
                </a:lnTo>
                <a:lnTo>
                  <a:pt x="623322" y="1285875"/>
                </a:lnTo>
                <a:lnTo>
                  <a:pt x="528072" y="1031875"/>
                </a:lnTo>
                <a:lnTo>
                  <a:pt x="416947" y="923925"/>
                </a:lnTo>
                <a:lnTo>
                  <a:pt x="375672" y="701675"/>
                </a:lnTo>
                <a:lnTo>
                  <a:pt x="175647" y="571500"/>
                </a:lnTo>
                <a:lnTo>
                  <a:pt x="147072" y="387350"/>
                </a:lnTo>
                <a:lnTo>
                  <a:pt x="32772" y="212725"/>
                </a:lnTo>
                <a:lnTo>
                  <a:pt x="29597" y="1746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Group 38"/>
          <p:cNvGrpSpPr>
            <a:grpSpLocks noChangeAspect="1"/>
          </p:cNvGrpSpPr>
          <p:nvPr/>
        </p:nvGrpSpPr>
        <p:grpSpPr bwMode="auto">
          <a:xfrm>
            <a:off x="4810573" y="558989"/>
            <a:ext cx="2105718" cy="2085290"/>
            <a:chOff x="2190" y="-1558"/>
            <a:chExt cx="2680" cy="2654"/>
          </a:xfrm>
        </p:grpSpPr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3304" y="-1558"/>
              <a:ext cx="328" cy="197"/>
            </a:xfrm>
            <a:custGeom>
              <a:avLst/>
              <a:gdLst>
                <a:gd name="T0" fmla="*/ 0 w 982"/>
                <a:gd name="T1" fmla="*/ 471 h 591"/>
                <a:gd name="T2" fmla="*/ 18 w 982"/>
                <a:gd name="T3" fmla="*/ 467 h 591"/>
                <a:gd name="T4" fmla="*/ 123 w 982"/>
                <a:gd name="T5" fmla="*/ 455 h 591"/>
                <a:gd name="T6" fmla="*/ 211 w 982"/>
                <a:gd name="T7" fmla="*/ 457 h 591"/>
                <a:gd name="T8" fmla="*/ 255 w 982"/>
                <a:gd name="T9" fmla="*/ 464 h 591"/>
                <a:gd name="T10" fmla="*/ 299 w 982"/>
                <a:gd name="T11" fmla="*/ 474 h 591"/>
                <a:gd name="T12" fmla="*/ 389 w 982"/>
                <a:gd name="T13" fmla="*/ 511 h 591"/>
                <a:gd name="T14" fmla="*/ 480 w 982"/>
                <a:gd name="T15" fmla="*/ 553 h 591"/>
                <a:gd name="T16" fmla="*/ 575 w 982"/>
                <a:gd name="T17" fmla="*/ 585 h 591"/>
                <a:gd name="T18" fmla="*/ 624 w 982"/>
                <a:gd name="T19" fmla="*/ 589 h 591"/>
                <a:gd name="T20" fmla="*/ 669 w 982"/>
                <a:gd name="T21" fmla="*/ 591 h 591"/>
                <a:gd name="T22" fmla="*/ 716 w 982"/>
                <a:gd name="T23" fmla="*/ 581 h 591"/>
                <a:gd name="T24" fmla="*/ 732 w 982"/>
                <a:gd name="T25" fmla="*/ 553 h 591"/>
                <a:gd name="T26" fmla="*/ 729 w 982"/>
                <a:gd name="T27" fmla="*/ 547 h 591"/>
                <a:gd name="T28" fmla="*/ 718 w 982"/>
                <a:gd name="T29" fmla="*/ 549 h 591"/>
                <a:gd name="T30" fmla="*/ 666 w 982"/>
                <a:gd name="T31" fmla="*/ 539 h 591"/>
                <a:gd name="T32" fmla="*/ 640 w 982"/>
                <a:gd name="T33" fmla="*/ 520 h 591"/>
                <a:gd name="T34" fmla="*/ 627 w 982"/>
                <a:gd name="T35" fmla="*/ 501 h 591"/>
                <a:gd name="T36" fmla="*/ 623 w 982"/>
                <a:gd name="T37" fmla="*/ 488 h 591"/>
                <a:gd name="T38" fmla="*/ 618 w 982"/>
                <a:gd name="T39" fmla="*/ 474 h 591"/>
                <a:gd name="T40" fmla="*/ 621 w 982"/>
                <a:gd name="T41" fmla="*/ 449 h 591"/>
                <a:gd name="T42" fmla="*/ 640 w 982"/>
                <a:gd name="T43" fmla="*/ 411 h 591"/>
                <a:gd name="T44" fmla="*/ 733 w 982"/>
                <a:gd name="T45" fmla="*/ 329 h 591"/>
                <a:gd name="T46" fmla="*/ 833 w 982"/>
                <a:gd name="T47" fmla="*/ 259 h 591"/>
                <a:gd name="T48" fmla="*/ 882 w 982"/>
                <a:gd name="T49" fmla="*/ 223 h 591"/>
                <a:gd name="T50" fmla="*/ 948 w 982"/>
                <a:gd name="T51" fmla="*/ 150 h 591"/>
                <a:gd name="T52" fmla="*/ 980 w 982"/>
                <a:gd name="T53" fmla="*/ 82 h 591"/>
                <a:gd name="T54" fmla="*/ 982 w 982"/>
                <a:gd name="T55" fmla="*/ 25 h 591"/>
                <a:gd name="T56" fmla="*/ 974 w 982"/>
                <a:gd name="T57" fmla="*/ 0 h 591"/>
                <a:gd name="T58" fmla="*/ 971 w 982"/>
                <a:gd name="T59" fmla="*/ 5 h 591"/>
                <a:gd name="T60" fmla="*/ 929 w 982"/>
                <a:gd name="T61" fmla="*/ 42 h 591"/>
                <a:gd name="T62" fmla="*/ 873 w 982"/>
                <a:gd name="T63" fmla="*/ 79 h 591"/>
                <a:gd name="T64" fmla="*/ 833 w 982"/>
                <a:gd name="T65" fmla="*/ 101 h 591"/>
                <a:gd name="T66" fmla="*/ 790 w 982"/>
                <a:gd name="T67" fmla="*/ 126 h 591"/>
                <a:gd name="T68" fmla="*/ 713 w 982"/>
                <a:gd name="T69" fmla="*/ 189 h 591"/>
                <a:gd name="T70" fmla="*/ 608 w 982"/>
                <a:gd name="T71" fmla="*/ 294 h 591"/>
                <a:gd name="T72" fmla="*/ 540 w 982"/>
                <a:gd name="T73" fmla="*/ 359 h 591"/>
                <a:gd name="T74" fmla="*/ 509 w 982"/>
                <a:gd name="T75" fmla="*/ 388 h 591"/>
                <a:gd name="T76" fmla="*/ 464 w 982"/>
                <a:gd name="T77" fmla="*/ 422 h 591"/>
                <a:gd name="T78" fmla="*/ 430 w 982"/>
                <a:gd name="T79" fmla="*/ 437 h 591"/>
                <a:gd name="T80" fmla="*/ 386 w 982"/>
                <a:gd name="T81" fmla="*/ 434 h 591"/>
                <a:gd name="T82" fmla="*/ 358 w 982"/>
                <a:gd name="T83" fmla="*/ 428 h 591"/>
                <a:gd name="T84" fmla="*/ 322 w 982"/>
                <a:gd name="T85" fmla="*/ 422 h 591"/>
                <a:gd name="T86" fmla="*/ 228 w 982"/>
                <a:gd name="T87" fmla="*/ 411 h 591"/>
                <a:gd name="T88" fmla="*/ 127 w 982"/>
                <a:gd name="T89" fmla="*/ 413 h 591"/>
                <a:gd name="T90" fmla="*/ 57 w 982"/>
                <a:gd name="T91" fmla="*/ 432 h 591"/>
                <a:gd name="T92" fmla="*/ 16 w 982"/>
                <a:gd name="T93" fmla="*/ 455 h 591"/>
                <a:gd name="T94" fmla="*/ 0 w 982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2" h="591">
                  <a:moveTo>
                    <a:pt x="0" y="471"/>
                  </a:moveTo>
                  <a:lnTo>
                    <a:pt x="18" y="467"/>
                  </a:lnTo>
                  <a:lnTo>
                    <a:pt x="123" y="455"/>
                  </a:lnTo>
                  <a:lnTo>
                    <a:pt x="211" y="457"/>
                  </a:lnTo>
                  <a:lnTo>
                    <a:pt x="255" y="464"/>
                  </a:lnTo>
                  <a:lnTo>
                    <a:pt x="299" y="474"/>
                  </a:lnTo>
                  <a:lnTo>
                    <a:pt x="389" y="511"/>
                  </a:lnTo>
                  <a:lnTo>
                    <a:pt x="480" y="553"/>
                  </a:lnTo>
                  <a:lnTo>
                    <a:pt x="575" y="585"/>
                  </a:lnTo>
                  <a:lnTo>
                    <a:pt x="624" y="589"/>
                  </a:lnTo>
                  <a:lnTo>
                    <a:pt x="669" y="591"/>
                  </a:lnTo>
                  <a:lnTo>
                    <a:pt x="716" y="581"/>
                  </a:lnTo>
                  <a:lnTo>
                    <a:pt x="732" y="553"/>
                  </a:lnTo>
                  <a:lnTo>
                    <a:pt x="729" y="547"/>
                  </a:lnTo>
                  <a:lnTo>
                    <a:pt x="718" y="549"/>
                  </a:lnTo>
                  <a:lnTo>
                    <a:pt x="666" y="539"/>
                  </a:lnTo>
                  <a:lnTo>
                    <a:pt x="640" y="520"/>
                  </a:lnTo>
                  <a:lnTo>
                    <a:pt x="627" y="501"/>
                  </a:lnTo>
                  <a:lnTo>
                    <a:pt x="623" y="488"/>
                  </a:lnTo>
                  <a:lnTo>
                    <a:pt x="618" y="474"/>
                  </a:lnTo>
                  <a:lnTo>
                    <a:pt x="621" y="449"/>
                  </a:lnTo>
                  <a:lnTo>
                    <a:pt x="640" y="411"/>
                  </a:lnTo>
                  <a:lnTo>
                    <a:pt x="733" y="329"/>
                  </a:lnTo>
                  <a:lnTo>
                    <a:pt x="833" y="259"/>
                  </a:lnTo>
                  <a:lnTo>
                    <a:pt x="882" y="223"/>
                  </a:lnTo>
                  <a:lnTo>
                    <a:pt x="948" y="150"/>
                  </a:lnTo>
                  <a:lnTo>
                    <a:pt x="980" y="82"/>
                  </a:lnTo>
                  <a:lnTo>
                    <a:pt x="982" y="25"/>
                  </a:lnTo>
                  <a:lnTo>
                    <a:pt x="974" y="0"/>
                  </a:lnTo>
                  <a:lnTo>
                    <a:pt x="971" y="5"/>
                  </a:lnTo>
                  <a:lnTo>
                    <a:pt x="929" y="42"/>
                  </a:lnTo>
                  <a:lnTo>
                    <a:pt x="873" y="79"/>
                  </a:lnTo>
                  <a:lnTo>
                    <a:pt x="833" y="101"/>
                  </a:lnTo>
                  <a:lnTo>
                    <a:pt x="790" y="126"/>
                  </a:lnTo>
                  <a:lnTo>
                    <a:pt x="713" y="189"/>
                  </a:lnTo>
                  <a:lnTo>
                    <a:pt x="608" y="294"/>
                  </a:lnTo>
                  <a:lnTo>
                    <a:pt x="540" y="359"/>
                  </a:lnTo>
                  <a:lnTo>
                    <a:pt x="509" y="388"/>
                  </a:lnTo>
                  <a:lnTo>
                    <a:pt x="464" y="422"/>
                  </a:lnTo>
                  <a:lnTo>
                    <a:pt x="430" y="437"/>
                  </a:lnTo>
                  <a:lnTo>
                    <a:pt x="386" y="434"/>
                  </a:lnTo>
                  <a:lnTo>
                    <a:pt x="358" y="428"/>
                  </a:lnTo>
                  <a:lnTo>
                    <a:pt x="322" y="422"/>
                  </a:lnTo>
                  <a:lnTo>
                    <a:pt x="228" y="411"/>
                  </a:lnTo>
                  <a:lnTo>
                    <a:pt x="127" y="413"/>
                  </a:lnTo>
                  <a:lnTo>
                    <a:pt x="57" y="432"/>
                  </a:lnTo>
                  <a:lnTo>
                    <a:pt x="16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2" name="Freeform 46"/>
            <p:cNvSpPr>
              <a:spLocks/>
            </p:cNvSpPr>
            <p:nvPr/>
          </p:nvSpPr>
          <p:spPr bwMode="auto">
            <a:xfrm>
              <a:off x="4542" y="899"/>
              <a:ext cx="328" cy="197"/>
            </a:xfrm>
            <a:custGeom>
              <a:avLst/>
              <a:gdLst>
                <a:gd name="T0" fmla="*/ 0 w 984"/>
                <a:gd name="T1" fmla="*/ 471 h 591"/>
                <a:gd name="T2" fmla="*/ 18 w 984"/>
                <a:gd name="T3" fmla="*/ 467 h 591"/>
                <a:gd name="T4" fmla="*/ 124 w 984"/>
                <a:gd name="T5" fmla="*/ 455 h 591"/>
                <a:gd name="T6" fmla="*/ 212 w 984"/>
                <a:gd name="T7" fmla="*/ 457 h 591"/>
                <a:gd name="T8" fmla="*/ 255 w 984"/>
                <a:gd name="T9" fmla="*/ 464 h 591"/>
                <a:gd name="T10" fmla="*/ 300 w 984"/>
                <a:gd name="T11" fmla="*/ 474 h 591"/>
                <a:gd name="T12" fmla="*/ 389 w 984"/>
                <a:gd name="T13" fmla="*/ 511 h 591"/>
                <a:gd name="T14" fmla="*/ 481 w 984"/>
                <a:gd name="T15" fmla="*/ 553 h 591"/>
                <a:gd name="T16" fmla="*/ 576 w 984"/>
                <a:gd name="T17" fmla="*/ 583 h 591"/>
                <a:gd name="T18" fmla="*/ 625 w 984"/>
                <a:gd name="T19" fmla="*/ 589 h 591"/>
                <a:gd name="T20" fmla="*/ 670 w 984"/>
                <a:gd name="T21" fmla="*/ 591 h 591"/>
                <a:gd name="T22" fmla="*/ 717 w 984"/>
                <a:gd name="T23" fmla="*/ 579 h 591"/>
                <a:gd name="T24" fmla="*/ 733 w 984"/>
                <a:gd name="T25" fmla="*/ 553 h 591"/>
                <a:gd name="T26" fmla="*/ 729 w 984"/>
                <a:gd name="T27" fmla="*/ 547 h 591"/>
                <a:gd name="T28" fmla="*/ 719 w 984"/>
                <a:gd name="T29" fmla="*/ 549 h 591"/>
                <a:gd name="T30" fmla="*/ 667 w 984"/>
                <a:gd name="T31" fmla="*/ 539 h 591"/>
                <a:gd name="T32" fmla="*/ 641 w 984"/>
                <a:gd name="T33" fmla="*/ 520 h 591"/>
                <a:gd name="T34" fmla="*/ 628 w 984"/>
                <a:gd name="T35" fmla="*/ 501 h 591"/>
                <a:gd name="T36" fmla="*/ 622 w 984"/>
                <a:gd name="T37" fmla="*/ 488 h 591"/>
                <a:gd name="T38" fmla="*/ 619 w 984"/>
                <a:gd name="T39" fmla="*/ 474 h 591"/>
                <a:gd name="T40" fmla="*/ 621 w 984"/>
                <a:gd name="T41" fmla="*/ 448 h 591"/>
                <a:gd name="T42" fmla="*/ 641 w 984"/>
                <a:gd name="T43" fmla="*/ 411 h 591"/>
                <a:gd name="T44" fmla="*/ 733 w 984"/>
                <a:gd name="T45" fmla="*/ 329 h 591"/>
                <a:gd name="T46" fmla="*/ 834 w 984"/>
                <a:gd name="T47" fmla="*/ 259 h 591"/>
                <a:gd name="T48" fmla="*/ 883 w 984"/>
                <a:gd name="T49" fmla="*/ 223 h 591"/>
                <a:gd name="T50" fmla="*/ 949 w 984"/>
                <a:gd name="T51" fmla="*/ 150 h 591"/>
                <a:gd name="T52" fmla="*/ 981 w 984"/>
                <a:gd name="T53" fmla="*/ 82 h 591"/>
                <a:gd name="T54" fmla="*/ 984 w 984"/>
                <a:gd name="T55" fmla="*/ 23 h 591"/>
                <a:gd name="T56" fmla="*/ 975 w 984"/>
                <a:gd name="T57" fmla="*/ 0 h 591"/>
                <a:gd name="T58" fmla="*/ 972 w 984"/>
                <a:gd name="T59" fmla="*/ 5 h 591"/>
                <a:gd name="T60" fmla="*/ 930 w 984"/>
                <a:gd name="T61" fmla="*/ 42 h 591"/>
                <a:gd name="T62" fmla="*/ 874 w 984"/>
                <a:gd name="T63" fmla="*/ 79 h 591"/>
                <a:gd name="T64" fmla="*/ 834 w 984"/>
                <a:gd name="T65" fmla="*/ 101 h 591"/>
                <a:gd name="T66" fmla="*/ 791 w 984"/>
                <a:gd name="T67" fmla="*/ 125 h 591"/>
                <a:gd name="T68" fmla="*/ 713 w 984"/>
                <a:gd name="T69" fmla="*/ 189 h 591"/>
                <a:gd name="T70" fmla="*/ 609 w 984"/>
                <a:gd name="T71" fmla="*/ 294 h 591"/>
                <a:gd name="T72" fmla="*/ 542 w 984"/>
                <a:gd name="T73" fmla="*/ 359 h 591"/>
                <a:gd name="T74" fmla="*/ 510 w 984"/>
                <a:gd name="T75" fmla="*/ 388 h 591"/>
                <a:gd name="T76" fmla="*/ 465 w 984"/>
                <a:gd name="T77" fmla="*/ 422 h 591"/>
                <a:gd name="T78" fmla="*/ 429 w 984"/>
                <a:gd name="T79" fmla="*/ 436 h 591"/>
                <a:gd name="T80" fmla="*/ 388 w 984"/>
                <a:gd name="T81" fmla="*/ 434 h 591"/>
                <a:gd name="T82" fmla="*/ 357 w 984"/>
                <a:gd name="T83" fmla="*/ 428 h 591"/>
                <a:gd name="T84" fmla="*/ 321 w 984"/>
                <a:gd name="T85" fmla="*/ 422 h 591"/>
                <a:gd name="T86" fmla="*/ 229 w 984"/>
                <a:gd name="T87" fmla="*/ 411 h 591"/>
                <a:gd name="T88" fmla="*/ 127 w 984"/>
                <a:gd name="T89" fmla="*/ 413 h 591"/>
                <a:gd name="T90" fmla="*/ 58 w 984"/>
                <a:gd name="T91" fmla="*/ 432 h 591"/>
                <a:gd name="T92" fmla="*/ 18 w 984"/>
                <a:gd name="T93" fmla="*/ 455 h 591"/>
                <a:gd name="T94" fmla="*/ 0 w 984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4" h="591">
                  <a:moveTo>
                    <a:pt x="0" y="471"/>
                  </a:moveTo>
                  <a:lnTo>
                    <a:pt x="18" y="467"/>
                  </a:lnTo>
                  <a:lnTo>
                    <a:pt x="124" y="455"/>
                  </a:lnTo>
                  <a:lnTo>
                    <a:pt x="212" y="457"/>
                  </a:lnTo>
                  <a:lnTo>
                    <a:pt x="255" y="464"/>
                  </a:lnTo>
                  <a:lnTo>
                    <a:pt x="300" y="474"/>
                  </a:lnTo>
                  <a:lnTo>
                    <a:pt x="389" y="511"/>
                  </a:lnTo>
                  <a:lnTo>
                    <a:pt x="481" y="553"/>
                  </a:lnTo>
                  <a:lnTo>
                    <a:pt x="576" y="583"/>
                  </a:lnTo>
                  <a:lnTo>
                    <a:pt x="625" y="589"/>
                  </a:lnTo>
                  <a:lnTo>
                    <a:pt x="670" y="591"/>
                  </a:lnTo>
                  <a:lnTo>
                    <a:pt x="717" y="579"/>
                  </a:lnTo>
                  <a:lnTo>
                    <a:pt x="733" y="553"/>
                  </a:lnTo>
                  <a:lnTo>
                    <a:pt x="729" y="547"/>
                  </a:lnTo>
                  <a:lnTo>
                    <a:pt x="719" y="549"/>
                  </a:lnTo>
                  <a:lnTo>
                    <a:pt x="667" y="539"/>
                  </a:lnTo>
                  <a:lnTo>
                    <a:pt x="641" y="520"/>
                  </a:lnTo>
                  <a:lnTo>
                    <a:pt x="628" y="501"/>
                  </a:lnTo>
                  <a:lnTo>
                    <a:pt x="622" y="488"/>
                  </a:lnTo>
                  <a:lnTo>
                    <a:pt x="619" y="474"/>
                  </a:lnTo>
                  <a:lnTo>
                    <a:pt x="621" y="448"/>
                  </a:lnTo>
                  <a:lnTo>
                    <a:pt x="641" y="411"/>
                  </a:lnTo>
                  <a:lnTo>
                    <a:pt x="733" y="329"/>
                  </a:lnTo>
                  <a:lnTo>
                    <a:pt x="834" y="259"/>
                  </a:lnTo>
                  <a:lnTo>
                    <a:pt x="883" y="223"/>
                  </a:lnTo>
                  <a:lnTo>
                    <a:pt x="949" y="150"/>
                  </a:lnTo>
                  <a:lnTo>
                    <a:pt x="981" y="82"/>
                  </a:lnTo>
                  <a:lnTo>
                    <a:pt x="984" y="23"/>
                  </a:lnTo>
                  <a:lnTo>
                    <a:pt x="975" y="0"/>
                  </a:lnTo>
                  <a:lnTo>
                    <a:pt x="972" y="5"/>
                  </a:lnTo>
                  <a:lnTo>
                    <a:pt x="930" y="42"/>
                  </a:lnTo>
                  <a:lnTo>
                    <a:pt x="874" y="79"/>
                  </a:lnTo>
                  <a:lnTo>
                    <a:pt x="834" y="101"/>
                  </a:lnTo>
                  <a:lnTo>
                    <a:pt x="791" y="125"/>
                  </a:lnTo>
                  <a:lnTo>
                    <a:pt x="713" y="189"/>
                  </a:lnTo>
                  <a:lnTo>
                    <a:pt x="609" y="294"/>
                  </a:lnTo>
                  <a:lnTo>
                    <a:pt x="542" y="359"/>
                  </a:lnTo>
                  <a:lnTo>
                    <a:pt x="510" y="388"/>
                  </a:lnTo>
                  <a:lnTo>
                    <a:pt x="465" y="422"/>
                  </a:lnTo>
                  <a:lnTo>
                    <a:pt x="429" y="436"/>
                  </a:lnTo>
                  <a:lnTo>
                    <a:pt x="388" y="434"/>
                  </a:lnTo>
                  <a:lnTo>
                    <a:pt x="357" y="428"/>
                  </a:lnTo>
                  <a:lnTo>
                    <a:pt x="321" y="422"/>
                  </a:lnTo>
                  <a:lnTo>
                    <a:pt x="229" y="411"/>
                  </a:lnTo>
                  <a:lnTo>
                    <a:pt x="127" y="413"/>
                  </a:lnTo>
                  <a:lnTo>
                    <a:pt x="58" y="432"/>
                  </a:lnTo>
                  <a:lnTo>
                    <a:pt x="18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3" name="Freeform 47"/>
            <p:cNvSpPr>
              <a:spLocks/>
            </p:cNvSpPr>
            <p:nvPr/>
          </p:nvSpPr>
          <p:spPr bwMode="auto">
            <a:xfrm>
              <a:off x="2190" y="-48"/>
              <a:ext cx="328" cy="197"/>
            </a:xfrm>
            <a:custGeom>
              <a:avLst/>
              <a:gdLst>
                <a:gd name="T0" fmla="*/ 0 w 984"/>
                <a:gd name="T1" fmla="*/ 471 h 591"/>
                <a:gd name="T2" fmla="*/ 19 w 984"/>
                <a:gd name="T3" fmla="*/ 467 h 591"/>
                <a:gd name="T4" fmla="*/ 124 w 984"/>
                <a:gd name="T5" fmla="*/ 455 h 591"/>
                <a:gd name="T6" fmla="*/ 212 w 984"/>
                <a:gd name="T7" fmla="*/ 457 h 591"/>
                <a:gd name="T8" fmla="*/ 257 w 984"/>
                <a:gd name="T9" fmla="*/ 464 h 591"/>
                <a:gd name="T10" fmla="*/ 300 w 984"/>
                <a:gd name="T11" fmla="*/ 474 h 591"/>
                <a:gd name="T12" fmla="*/ 389 w 984"/>
                <a:gd name="T13" fmla="*/ 511 h 591"/>
                <a:gd name="T14" fmla="*/ 481 w 984"/>
                <a:gd name="T15" fmla="*/ 553 h 591"/>
                <a:gd name="T16" fmla="*/ 576 w 984"/>
                <a:gd name="T17" fmla="*/ 585 h 591"/>
                <a:gd name="T18" fmla="*/ 625 w 984"/>
                <a:gd name="T19" fmla="*/ 589 h 591"/>
                <a:gd name="T20" fmla="*/ 670 w 984"/>
                <a:gd name="T21" fmla="*/ 591 h 591"/>
                <a:gd name="T22" fmla="*/ 717 w 984"/>
                <a:gd name="T23" fmla="*/ 581 h 591"/>
                <a:gd name="T24" fmla="*/ 733 w 984"/>
                <a:gd name="T25" fmla="*/ 553 h 591"/>
                <a:gd name="T26" fmla="*/ 730 w 984"/>
                <a:gd name="T27" fmla="*/ 547 h 591"/>
                <a:gd name="T28" fmla="*/ 719 w 984"/>
                <a:gd name="T29" fmla="*/ 549 h 591"/>
                <a:gd name="T30" fmla="*/ 667 w 984"/>
                <a:gd name="T31" fmla="*/ 539 h 591"/>
                <a:gd name="T32" fmla="*/ 641 w 984"/>
                <a:gd name="T33" fmla="*/ 520 h 591"/>
                <a:gd name="T34" fmla="*/ 628 w 984"/>
                <a:gd name="T35" fmla="*/ 501 h 591"/>
                <a:gd name="T36" fmla="*/ 622 w 984"/>
                <a:gd name="T37" fmla="*/ 488 h 591"/>
                <a:gd name="T38" fmla="*/ 619 w 984"/>
                <a:gd name="T39" fmla="*/ 475 h 591"/>
                <a:gd name="T40" fmla="*/ 622 w 984"/>
                <a:gd name="T41" fmla="*/ 449 h 591"/>
                <a:gd name="T42" fmla="*/ 641 w 984"/>
                <a:gd name="T43" fmla="*/ 411 h 591"/>
                <a:gd name="T44" fmla="*/ 735 w 984"/>
                <a:gd name="T45" fmla="*/ 329 h 591"/>
                <a:gd name="T46" fmla="*/ 834 w 984"/>
                <a:gd name="T47" fmla="*/ 261 h 591"/>
                <a:gd name="T48" fmla="*/ 883 w 984"/>
                <a:gd name="T49" fmla="*/ 223 h 591"/>
                <a:gd name="T50" fmla="*/ 949 w 984"/>
                <a:gd name="T51" fmla="*/ 150 h 591"/>
                <a:gd name="T52" fmla="*/ 981 w 984"/>
                <a:gd name="T53" fmla="*/ 82 h 591"/>
                <a:gd name="T54" fmla="*/ 984 w 984"/>
                <a:gd name="T55" fmla="*/ 25 h 591"/>
                <a:gd name="T56" fmla="*/ 975 w 984"/>
                <a:gd name="T57" fmla="*/ 0 h 591"/>
                <a:gd name="T58" fmla="*/ 972 w 984"/>
                <a:gd name="T59" fmla="*/ 5 h 591"/>
                <a:gd name="T60" fmla="*/ 930 w 984"/>
                <a:gd name="T61" fmla="*/ 42 h 591"/>
                <a:gd name="T62" fmla="*/ 874 w 984"/>
                <a:gd name="T63" fmla="*/ 79 h 591"/>
                <a:gd name="T64" fmla="*/ 834 w 984"/>
                <a:gd name="T65" fmla="*/ 101 h 591"/>
                <a:gd name="T66" fmla="*/ 791 w 984"/>
                <a:gd name="T67" fmla="*/ 127 h 591"/>
                <a:gd name="T68" fmla="*/ 714 w 984"/>
                <a:gd name="T69" fmla="*/ 189 h 591"/>
                <a:gd name="T70" fmla="*/ 609 w 984"/>
                <a:gd name="T71" fmla="*/ 294 h 591"/>
                <a:gd name="T72" fmla="*/ 542 w 984"/>
                <a:gd name="T73" fmla="*/ 359 h 591"/>
                <a:gd name="T74" fmla="*/ 510 w 984"/>
                <a:gd name="T75" fmla="*/ 388 h 591"/>
                <a:gd name="T76" fmla="*/ 465 w 984"/>
                <a:gd name="T77" fmla="*/ 422 h 591"/>
                <a:gd name="T78" fmla="*/ 431 w 984"/>
                <a:gd name="T79" fmla="*/ 437 h 591"/>
                <a:gd name="T80" fmla="*/ 388 w 984"/>
                <a:gd name="T81" fmla="*/ 435 h 591"/>
                <a:gd name="T82" fmla="*/ 357 w 984"/>
                <a:gd name="T83" fmla="*/ 429 h 591"/>
                <a:gd name="T84" fmla="*/ 323 w 984"/>
                <a:gd name="T85" fmla="*/ 422 h 591"/>
                <a:gd name="T86" fmla="*/ 229 w 984"/>
                <a:gd name="T87" fmla="*/ 411 h 591"/>
                <a:gd name="T88" fmla="*/ 127 w 984"/>
                <a:gd name="T89" fmla="*/ 413 h 591"/>
                <a:gd name="T90" fmla="*/ 58 w 984"/>
                <a:gd name="T91" fmla="*/ 432 h 591"/>
                <a:gd name="T92" fmla="*/ 18 w 984"/>
                <a:gd name="T93" fmla="*/ 455 h 591"/>
                <a:gd name="T94" fmla="*/ 0 w 984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4" h="591">
                  <a:moveTo>
                    <a:pt x="0" y="471"/>
                  </a:moveTo>
                  <a:lnTo>
                    <a:pt x="19" y="467"/>
                  </a:lnTo>
                  <a:lnTo>
                    <a:pt x="124" y="455"/>
                  </a:lnTo>
                  <a:lnTo>
                    <a:pt x="212" y="457"/>
                  </a:lnTo>
                  <a:lnTo>
                    <a:pt x="257" y="464"/>
                  </a:lnTo>
                  <a:lnTo>
                    <a:pt x="300" y="474"/>
                  </a:lnTo>
                  <a:lnTo>
                    <a:pt x="389" y="511"/>
                  </a:lnTo>
                  <a:lnTo>
                    <a:pt x="481" y="553"/>
                  </a:lnTo>
                  <a:lnTo>
                    <a:pt x="576" y="585"/>
                  </a:lnTo>
                  <a:lnTo>
                    <a:pt x="625" y="589"/>
                  </a:lnTo>
                  <a:lnTo>
                    <a:pt x="670" y="591"/>
                  </a:lnTo>
                  <a:lnTo>
                    <a:pt x="717" y="581"/>
                  </a:lnTo>
                  <a:lnTo>
                    <a:pt x="733" y="553"/>
                  </a:lnTo>
                  <a:lnTo>
                    <a:pt x="730" y="547"/>
                  </a:lnTo>
                  <a:lnTo>
                    <a:pt x="719" y="549"/>
                  </a:lnTo>
                  <a:lnTo>
                    <a:pt x="667" y="539"/>
                  </a:lnTo>
                  <a:lnTo>
                    <a:pt x="641" y="520"/>
                  </a:lnTo>
                  <a:lnTo>
                    <a:pt x="628" y="501"/>
                  </a:lnTo>
                  <a:lnTo>
                    <a:pt x="622" y="488"/>
                  </a:lnTo>
                  <a:lnTo>
                    <a:pt x="619" y="475"/>
                  </a:lnTo>
                  <a:lnTo>
                    <a:pt x="622" y="449"/>
                  </a:lnTo>
                  <a:lnTo>
                    <a:pt x="641" y="411"/>
                  </a:lnTo>
                  <a:lnTo>
                    <a:pt x="735" y="329"/>
                  </a:lnTo>
                  <a:lnTo>
                    <a:pt x="834" y="261"/>
                  </a:lnTo>
                  <a:lnTo>
                    <a:pt x="883" y="223"/>
                  </a:lnTo>
                  <a:lnTo>
                    <a:pt x="949" y="150"/>
                  </a:lnTo>
                  <a:lnTo>
                    <a:pt x="981" y="82"/>
                  </a:lnTo>
                  <a:lnTo>
                    <a:pt x="984" y="25"/>
                  </a:lnTo>
                  <a:lnTo>
                    <a:pt x="975" y="0"/>
                  </a:lnTo>
                  <a:lnTo>
                    <a:pt x="972" y="5"/>
                  </a:lnTo>
                  <a:lnTo>
                    <a:pt x="930" y="42"/>
                  </a:lnTo>
                  <a:lnTo>
                    <a:pt x="874" y="79"/>
                  </a:lnTo>
                  <a:lnTo>
                    <a:pt x="834" y="101"/>
                  </a:lnTo>
                  <a:lnTo>
                    <a:pt x="791" y="127"/>
                  </a:lnTo>
                  <a:lnTo>
                    <a:pt x="714" y="189"/>
                  </a:lnTo>
                  <a:lnTo>
                    <a:pt x="609" y="294"/>
                  </a:lnTo>
                  <a:lnTo>
                    <a:pt x="542" y="359"/>
                  </a:lnTo>
                  <a:lnTo>
                    <a:pt x="510" y="388"/>
                  </a:lnTo>
                  <a:lnTo>
                    <a:pt x="465" y="422"/>
                  </a:lnTo>
                  <a:lnTo>
                    <a:pt x="431" y="437"/>
                  </a:lnTo>
                  <a:lnTo>
                    <a:pt x="388" y="435"/>
                  </a:lnTo>
                  <a:lnTo>
                    <a:pt x="357" y="429"/>
                  </a:lnTo>
                  <a:lnTo>
                    <a:pt x="323" y="422"/>
                  </a:lnTo>
                  <a:lnTo>
                    <a:pt x="229" y="411"/>
                  </a:lnTo>
                  <a:lnTo>
                    <a:pt x="127" y="413"/>
                  </a:lnTo>
                  <a:lnTo>
                    <a:pt x="58" y="432"/>
                  </a:lnTo>
                  <a:lnTo>
                    <a:pt x="18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094" name="구름 3093"/>
          <p:cNvSpPr/>
          <p:nvPr/>
        </p:nvSpPr>
        <p:spPr>
          <a:xfrm>
            <a:off x="4981574" y="2566886"/>
            <a:ext cx="376235" cy="20488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구름 87"/>
          <p:cNvSpPr/>
          <p:nvPr/>
        </p:nvSpPr>
        <p:spPr>
          <a:xfrm>
            <a:off x="7030556" y="1974031"/>
            <a:ext cx="376235" cy="20488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687" y="175659"/>
            <a:ext cx="2944685" cy="16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94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2B4046-B364-1F47-AE40-78179C302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466" y="2236614"/>
            <a:ext cx="8746347" cy="327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75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D645AC9D-750D-0349-94DD-F7E47D8AC02C}"/>
              </a:ext>
            </a:extLst>
          </p:cNvPr>
          <p:cNvSpPr txBox="1"/>
          <p:nvPr/>
        </p:nvSpPr>
        <p:spPr>
          <a:xfrm>
            <a:off x="1717550" y="5856015"/>
            <a:ext cx="861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latin typeface="+mj-lt"/>
              </a:rPr>
              <a:t>AWSinAction</a:t>
            </a:r>
            <a:r>
              <a:rPr lang="en-US" altLang="ko-KR" sz="1200" b="1" dirty="0">
                <a:latin typeface="+mj-lt"/>
              </a:rPr>
              <a:t> </a:t>
            </a:r>
            <a:r>
              <a:rPr lang="en-US" altLang="ko-KR" sz="1200" b="1" dirty="0" err="1">
                <a:latin typeface="+mj-lt"/>
              </a:rPr>
              <a:t>nodetodo</a:t>
            </a:r>
            <a:r>
              <a:rPr lang="ko-KR" altLang="en-US" sz="1200" b="1" dirty="0">
                <a:latin typeface="+mj-lt"/>
              </a:rPr>
              <a:t>용 테이블을 만들었습니다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이 테이블은 해시 키로 사용자 테이블을 만들었습니다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575E55-364D-734B-BE7C-B16F7A588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30" y="1566429"/>
            <a:ext cx="8327402" cy="41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03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26F8014B-F72D-824E-98F5-625E85FC6288}"/>
              </a:ext>
            </a:extLst>
          </p:cNvPr>
          <p:cNvSpPr txBox="1"/>
          <p:nvPr/>
        </p:nvSpPr>
        <p:spPr>
          <a:xfrm>
            <a:off x="1759938" y="5664158"/>
            <a:ext cx="861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테이블 생성에는 시간이 다소 걸리기 때문에 다음 명령어를 통해 상태를 확인할 수 있습니다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9D93F1-DABE-474F-9C72-F3E76BEE1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181" y="1526909"/>
            <a:ext cx="7534675" cy="383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11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5E6708E7-D41D-574C-9341-92701FBD6151}"/>
              </a:ext>
            </a:extLst>
          </p:cNvPr>
          <p:cNvSpPr txBox="1"/>
          <p:nvPr/>
        </p:nvSpPr>
        <p:spPr>
          <a:xfrm>
            <a:off x="1641510" y="2419682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복합 기본 키로 태스크 테이블 만들기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DDEB6852-6DF1-1943-95F1-B815FE4E7F9B}"/>
              </a:ext>
            </a:extLst>
          </p:cNvPr>
          <p:cNvSpPr txBox="1"/>
          <p:nvPr/>
        </p:nvSpPr>
        <p:spPr>
          <a:xfrm>
            <a:off x="1523794" y="3448795"/>
            <a:ext cx="88465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태스크는 항상 사용자에게 속하기 때문에 태스크 관련 명령어는 모두 사용자 </a:t>
            </a:r>
            <a:r>
              <a:rPr lang="en-US" altLang="ko-KR" sz="1200" b="1" dirty="0">
                <a:latin typeface="+mj-lt"/>
              </a:rPr>
              <a:t>ID</a:t>
            </a:r>
            <a:r>
              <a:rPr lang="ko-KR" altLang="en-US" sz="1200" b="1" dirty="0" err="1">
                <a:latin typeface="+mj-lt"/>
              </a:rPr>
              <a:t>를</a:t>
            </a:r>
            <a:r>
              <a:rPr lang="ko-KR" altLang="en-US" sz="1200" b="1" dirty="0">
                <a:latin typeface="+mj-lt"/>
              </a:rPr>
              <a:t> 포함한다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해시 키 말고도 복합 기본 키라는 것을 사용할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모든 태스크 관련 기능에서는 사용자 </a:t>
            </a:r>
            <a:r>
              <a:rPr lang="en-US" altLang="ko-KR" sz="1200" b="1" dirty="0">
                <a:latin typeface="+mj-lt"/>
              </a:rPr>
              <a:t>ID</a:t>
            </a:r>
            <a:r>
              <a:rPr lang="ko-KR" altLang="en-US" sz="1200" b="1" dirty="0">
                <a:latin typeface="+mj-lt"/>
              </a:rPr>
              <a:t>가 필요함으로 </a:t>
            </a:r>
            <a:r>
              <a:rPr lang="en-US" altLang="ko-KR" sz="1200" b="1" dirty="0" err="1">
                <a:latin typeface="+mj-lt"/>
              </a:rPr>
              <a:t>uid</a:t>
            </a:r>
            <a:r>
              <a:rPr lang="ko-KR" altLang="en-US" sz="1200" b="1" dirty="0" err="1">
                <a:latin typeface="+mj-lt"/>
              </a:rPr>
              <a:t>를</a:t>
            </a:r>
            <a:r>
              <a:rPr lang="ko-KR" altLang="en-US" sz="1200" b="1" dirty="0">
                <a:latin typeface="+mj-lt"/>
              </a:rPr>
              <a:t> 전체 키의 해시 부분으로 선택하고 태스크 </a:t>
            </a:r>
            <a:r>
              <a:rPr lang="en-US" altLang="ko-KR" sz="1200" b="1" dirty="0">
                <a:latin typeface="+mj-lt"/>
              </a:rPr>
              <a:t>ID</a:t>
            </a:r>
            <a:r>
              <a:rPr lang="ko-KR" altLang="en-US" sz="1200" b="1" dirty="0" err="1">
                <a:latin typeface="+mj-lt"/>
              </a:rPr>
              <a:t>를</a:t>
            </a:r>
            <a:r>
              <a:rPr lang="ko-KR" altLang="en-US" sz="1200" b="1" dirty="0">
                <a:latin typeface="+mj-lt"/>
              </a:rPr>
              <a:t> 해당 범위 부분으로 선택하면 된다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단 이 해법에는 제약이 있는데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앱 사용자는 타임스탬프당 단 하나의 태스크만 추가할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따라서 동시에 두 태스크를 추가할 수 있어야 할 때는 예상하지 못한 결과가 나올 수 있으니 주의해야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 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1913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A523FFA-1537-E14F-BFC4-33F4122C7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81" y="1552300"/>
            <a:ext cx="8025180" cy="50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07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98C59D-D8C0-DB49-BE3A-11053830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45" y="2219641"/>
            <a:ext cx="9804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00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48FE724D-6EA7-9D49-8FE7-FDEF54E3D4CA}"/>
              </a:ext>
            </a:extLst>
          </p:cNvPr>
          <p:cNvSpPr txBox="1"/>
          <p:nvPr/>
        </p:nvSpPr>
        <p:spPr>
          <a:xfrm>
            <a:off x="1756214" y="2107454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더 유연한 질의를 위해 보조 인덱스 사용하기 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1013FE87-8118-CF44-B1AF-07C425E63B02}"/>
              </a:ext>
            </a:extLst>
          </p:cNvPr>
          <p:cNvSpPr txBox="1"/>
          <p:nvPr/>
        </p:nvSpPr>
        <p:spPr>
          <a:xfrm>
            <a:off x="1833511" y="3599986"/>
            <a:ext cx="86730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보조 인덱스</a:t>
            </a:r>
            <a:r>
              <a:rPr lang="en-US" altLang="ko-KR" sz="1200" b="1" dirty="0">
                <a:latin typeface="+mj-lt"/>
              </a:rPr>
              <a:t>(2</a:t>
            </a:r>
            <a:r>
              <a:rPr lang="ko-KR" altLang="en-US" sz="1200" b="1" dirty="0">
                <a:latin typeface="+mj-lt"/>
              </a:rPr>
              <a:t>차 인덱스</a:t>
            </a:r>
            <a:r>
              <a:rPr lang="en-US" altLang="ko-KR" sz="1200" b="1" dirty="0">
                <a:latin typeface="+mj-lt"/>
              </a:rPr>
              <a:t>)</a:t>
            </a:r>
            <a:r>
              <a:rPr lang="ko-KR" altLang="en-US" sz="1200" b="1" dirty="0">
                <a:latin typeface="+mj-lt"/>
              </a:rPr>
              <a:t>는 원본 테이블을 복사해서 만들며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 err="1">
                <a:latin typeface="+mj-lt"/>
              </a:rPr>
              <a:t>DynamoDB</a:t>
            </a:r>
            <a:r>
              <a:rPr lang="ko-KR" altLang="en-US" sz="1200" b="1" dirty="0">
                <a:latin typeface="+mj-lt"/>
              </a:rPr>
              <a:t>가 자동으로 유지 관리한다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테이블의 모든 기본 키를 포함하는 인덱스를 질의하는 것처럼  보조 인덱스에도 질의할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상위 테이블을 변경할 때 마다 자동으로 모든 인덱스가 비동기적으로 갱신되며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 err="1">
                <a:latin typeface="+mj-lt"/>
              </a:rPr>
              <a:t>DynamoDB</a:t>
            </a:r>
            <a:r>
              <a:rPr lang="ko-KR" altLang="en-US" sz="1200" b="1" dirty="0">
                <a:latin typeface="+mj-lt"/>
              </a:rPr>
              <a:t>가 자동으로 갱신하는 읽기   전용 테이블이라고 생각해도 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보조 인덱스는 </a:t>
            </a:r>
            <a:r>
              <a:rPr lang="ko-KR" altLang="en-US" sz="1200" b="1" dirty="0" err="1">
                <a:latin typeface="+mj-lt"/>
              </a:rPr>
              <a:t>스토리지를</a:t>
            </a:r>
            <a:r>
              <a:rPr lang="ko-KR" altLang="en-US" sz="1200" b="1" dirty="0">
                <a:latin typeface="+mj-lt"/>
              </a:rPr>
              <a:t> 요구하고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그 가격은 원본 테이블과 같으며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테이블에 무엇인가를 쓰면 보조 인덱스에도 쓰기가 일어나기 때문에 공간도 추가로 확보해야 함으로 비용이 추가로 발생한다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9601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A1C30F-4107-B040-A5BE-B7A7BB243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64" y="1729888"/>
            <a:ext cx="9509356" cy="48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61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A98FC5-2300-A647-8C65-0BDA950C6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305" y="1462838"/>
            <a:ext cx="7042697" cy="497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95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328AFB1-5A8B-D042-B331-8E47F9EF8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582" y="1687833"/>
            <a:ext cx="8079681" cy="471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19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9218B147-1247-B042-BF07-76ED7E7FE877}"/>
              </a:ext>
            </a:extLst>
          </p:cNvPr>
          <p:cNvSpPr txBox="1"/>
          <p:nvPr/>
        </p:nvSpPr>
        <p:spPr>
          <a:xfrm>
            <a:off x="1996762" y="3528524"/>
            <a:ext cx="8611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NoSQL </a:t>
            </a:r>
            <a:r>
              <a:rPr lang="ko-KR" altLang="en-US" b="1" dirty="0">
                <a:latin typeface="+mj-lt"/>
              </a:rPr>
              <a:t>데이터베이스 서비스 프로그래밍 </a:t>
            </a:r>
            <a:r>
              <a:rPr lang="en-US" altLang="ko-KR" b="1" dirty="0">
                <a:latin typeface="+mj-lt"/>
              </a:rPr>
              <a:t>:</a:t>
            </a:r>
            <a:r>
              <a:rPr lang="ko-KR" altLang="en-US" b="1" dirty="0">
                <a:latin typeface="+mj-lt"/>
              </a:rPr>
              <a:t> </a:t>
            </a:r>
            <a:r>
              <a:rPr lang="en-US" altLang="ko-KR" b="1" dirty="0" err="1">
                <a:latin typeface="+mj-lt"/>
              </a:rPr>
              <a:t>DynamoDB</a:t>
            </a:r>
            <a:endParaRPr lang="en-US" altLang="ko-KR" b="1" dirty="0">
              <a:latin typeface="+mj-lt"/>
            </a:endParaRPr>
          </a:p>
          <a:p>
            <a:pPr algn="ctr"/>
            <a:r>
              <a:rPr lang="en-US" altLang="ko-KR" b="1" dirty="0">
                <a:latin typeface="+mj-lt"/>
              </a:rPr>
              <a:t> </a:t>
            </a:r>
          </a:p>
          <a:p>
            <a:pPr algn="ctr"/>
            <a:r>
              <a:rPr lang="en-US" altLang="ko-KR" b="1" dirty="0">
                <a:latin typeface="+mj-lt"/>
              </a:rPr>
              <a:t>AWS</a:t>
            </a:r>
            <a:r>
              <a:rPr lang="ko-KR" altLang="en-US" b="1" dirty="0">
                <a:latin typeface="+mj-lt"/>
              </a:rPr>
              <a:t> 기반 </a:t>
            </a:r>
            <a:r>
              <a:rPr lang="ko-KR" altLang="en-US" b="1" dirty="0" err="1">
                <a:latin typeface="+mj-lt"/>
              </a:rPr>
              <a:t>아키텍쳐</a:t>
            </a:r>
            <a:r>
              <a:rPr lang="ko-KR" altLang="en-US" b="1" dirty="0">
                <a:latin typeface="+mj-lt"/>
              </a:rPr>
              <a:t> 설계 </a:t>
            </a:r>
            <a:r>
              <a:rPr lang="en-US" altLang="ko-KR" b="1" dirty="0">
                <a:latin typeface="+mj-lt"/>
              </a:rPr>
              <a:t>:</a:t>
            </a:r>
            <a:r>
              <a:rPr lang="ko-KR" altLang="en-US" b="1" dirty="0">
                <a:latin typeface="+mj-lt"/>
              </a:rPr>
              <a:t> </a:t>
            </a:r>
            <a:r>
              <a:rPr lang="ko-KR" altLang="en-US" b="1" dirty="0" err="1">
                <a:latin typeface="+mj-lt"/>
              </a:rPr>
              <a:t>고가용성</a:t>
            </a:r>
            <a:r>
              <a:rPr lang="ko-KR" altLang="en-US" b="1" dirty="0">
                <a:latin typeface="+mj-lt"/>
              </a:rPr>
              <a:t> 달성하기 </a:t>
            </a:r>
            <a:endParaRPr lang="en-US" altLang="ko-K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2066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48FE724D-6EA7-9D49-8FE7-FDEF54E3D4CA}"/>
              </a:ext>
            </a:extLst>
          </p:cNvPr>
          <p:cNvSpPr txBox="1"/>
          <p:nvPr/>
        </p:nvSpPr>
        <p:spPr>
          <a:xfrm>
            <a:off x="1756214" y="1274699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최종 일관된 데이터 검색하기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1013FE87-8118-CF44-B1AF-07C425E63B02}"/>
              </a:ext>
            </a:extLst>
          </p:cNvPr>
          <p:cNvSpPr txBox="1"/>
          <p:nvPr/>
        </p:nvSpPr>
        <p:spPr>
          <a:xfrm>
            <a:off x="1877326" y="4544235"/>
            <a:ext cx="86111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latin typeface="+mj-lt"/>
              </a:rPr>
              <a:t>DynamoDB</a:t>
            </a:r>
            <a:r>
              <a:rPr lang="ko-KR" altLang="en-US" sz="1200" b="1" dirty="0">
                <a:latin typeface="+mj-lt"/>
              </a:rPr>
              <a:t>는 전통적인 데이터베이스가 수행하는 방식으로 </a:t>
            </a:r>
            <a:r>
              <a:rPr lang="ko-KR" altLang="en-US" sz="1200" b="1" dirty="0" err="1">
                <a:latin typeface="+mj-lt"/>
              </a:rPr>
              <a:t>트랜젝션을</a:t>
            </a:r>
            <a:r>
              <a:rPr lang="ko-KR" altLang="en-US" sz="1200" b="1" dirty="0">
                <a:latin typeface="+mj-lt"/>
              </a:rPr>
              <a:t> 지원하지는 않는다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한 </a:t>
            </a:r>
            <a:r>
              <a:rPr lang="ko-KR" altLang="en-US" sz="1200" b="1" dirty="0" err="1">
                <a:latin typeface="+mj-lt"/>
              </a:rPr>
              <a:t>트렌잭션에서</a:t>
            </a:r>
            <a:r>
              <a:rPr lang="ko-KR" altLang="en-US" sz="1200" b="1" dirty="0">
                <a:latin typeface="+mj-lt"/>
              </a:rPr>
              <a:t> 여러 문서를 수정</a:t>
            </a:r>
            <a:r>
              <a:rPr lang="en-US" altLang="ko-KR" sz="1200" b="1" dirty="0">
                <a:latin typeface="+mj-lt"/>
              </a:rPr>
              <a:t>(</a:t>
            </a:r>
            <a:r>
              <a:rPr lang="ko-KR" altLang="en-US" sz="1200" b="1" dirty="0">
                <a:latin typeface="+mj-lt"/>
              </a:rPr>
              <a:t>생성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갱신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삭제</a:t>
            </a:r>
            <a:r>
              <a:rPr lang="en-US" altLang="ko-KR" sz="1200" b="1" dirty="0">
                <a:latin typeface="+mj-lt"/>
              </a:rPr>
              <a:t>)</a:t>
            </a:r>
            <a:r>
              <a:rPr lang="ko-KR" altLang="en-US" sz="1200" b="1" dirty="0">
                <a:latin typeface="+mj-lt"/>
              </a:rPr>
              <a:t>할 </a:t>
            </a:r>
            <a:r>
              <a:rPr lang="ko-KR" altLang="en-US" sz="1200" b="1" dirty="0" err="1">
                <a:latin typeface="+mj-lt"/>
              </a:rPr>
              <a:t>수없다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또한 </a:t>
            </a:r>
            <a:r>
              <a:rPr lang="en-US" altLang="ko-KR" sz="1200" b="1" dirty="0" err="1">
                <a:latin typeface="+mj-lt"/>
              </a:rPr>
              <a:t>DynamoDB</a:t>
            </a:r>
            <a:r>
              <a:rPr lang="ko-KR" altLang="en-US" sz="1200" b="1" dirty="0">
                <a:latin typeface="+mj-lt"/>
              </a:rPr>
              <a:t>는 최종 일관성을 제공한다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“</a:t>
            </a:r>
            <a:r>
              <a:rPr lang="en-US" altLang="ko-KR" sz="1200" b="1" dirty="0" err="1">
                <a:latin typeface="+mj-lt"/>
              </a:rPr>
              <a:t>ConsistentRead</a:t>
            </a:r>
            <a:r>
              <a:rPr lang="en-US" altLang="ko-KR" sz="1200" b="1" dirty="0">
                <a:latin typeface="+mj-lt"/>
              </a:rPr>
              <a:t>”: true</a:t>
            </a:r>
            <a:r>
              <a:rPr lang="ko-KR" altLang="en-US" sz="1200" b="1" dirty="0" err="1">
                <a:latin typeface="+mj-lt"/>
              </a:rPr>
              <a:t>를</a:t>
            </a:r>
            <a:r>
              <a:rPr lang="ko-KR" altLang="en-US" sz="1200" b="1" dirty="0">
                <a:latin typeface="+mj-lt"/>
              </a:rPr>
              <a:t> 추가하면 엄격하게 일관된 읽기로 동작하게 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8B5904-8ADB-B44C-A89A-87F756F21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254" y="1717021"/>
            <a:ext cx="4537306" cy="275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37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48FE724D-6EA7-9D49-8FE7-FDEF54E3D4CA}"/>
              </a:ext>
            </a:extLst>
          </p:cNvPr>
          <p:cNvSpPr txBox="1"/>
          <p:nvPr/>
        </p:nvSpPr>
        <p:spPr>
          <a:xfrm>
            <a:off x="1756213" y="1583536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RDS </a:t>
            </a:r>
            <a:r>
              <a:rPr lang="ko-KR" altLang="en-US" b="1" dirty="0">
                <a:latin typeface="+mj-lt"/>
              </a:rPr>
              <a:t>데이터베이스 네트워크 접근 제어하기</a:t>
            </a:r>
            <a:endParaRPr lang="en-US" altLang="ko-KR" b="1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66AAE6-EED1-B642-89ED-709814F9B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67" y="2178756"/>
            <a:ext cx="5370655" cy="41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55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48FE724D-6EA7-9D49-8FE7-FDEF54E3D4CA}"/>
              </a:ext>
            </a:extLst>
          </p:cNvPr>
          <p:cNvSpPr txBox="1"/>
          <p:nvPr/>
        </p:nvSpPr>
        <p:spPr>
          <a:xfrm>
            <a:off x="1671434" y="1746492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용량 늘리기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DB02109B-3816-4741-B8CF-F9CF7E6100ED}"/>
              </a:ext>
            </a:extLst>
          </p:cNvPr>
          <p:cNvSpPr txBox="1"/>
          <p:nvPr/>
        </p:nvSpPr>
        <p:spPr>
          <a:xfrm>
            <a:off x="1671434" y="5937205"/>
            <a:ext cx="861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latin typeface="+mj-lt"/>
              </a:rPr>
              <a:t>DynamoDB</a:t>
            </a:r>
            <a:r>
              <a:rPr lang="ko-KR" altLang="en-US" sz="1200" b="1" dirty="0">
                <a:latin typeface="+mj-lt"/>
              </a:rPr>
              <a:t> 테이블이나 전역 보조 인덱스를 생성할 때는 반드시 처리량을 </a:t>
            </a:r>
            <a:r>
              <a:rPr lang="ko-KR" altLang="en-US" sz="1200" b="1" dirty="0" err="1">
                <a:latin typeface="+mj-lt"/>
              </a:rPr>
              <a:t>프로비저닝</a:t>
            </a:r>
            <a:r>
              <a:rPr lang="ko-KR" altLang="en-US" sz="1200" b="1" dirty="0">
                <a:latin typeface="+mj-lt"/>
              </a:rPr>
              <a:t> 해야한다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400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3C2DFE-1AB1-D847-A21D-B41B43E63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76" y="2115824"/>
            <a:ext cx="98425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4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B6269E97-D763-3B4B-997A-0A024439DF0D}"/>
              </a:ext>
            </a:extLst>
          </p:cNvPr>
          <p:cNvSpPr txBox="1"/>
          <p:nvPr/>
        </p:nvSpPr>
        <p:spPr>
          <a:xfrm>
            <a:off x="1102125" y="1764582"/>
            <a:ext cx="984460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요약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latin typeface="+mj-lt"/>
              </a:rPr>
              <a:t>DynamoDB</a:t>
            </a:r>
            <a:r>
              <a:rPr lang="ko-KR" altLang="en-US" sz="1200" b="1" dirty="0">
                <a:latin typeface="+mj-lt"/>
              </a:rPr>
              <a:t>는 </a:t>
            </a:r>
            <a:r>
              <a:rPr lang="en-US" altLang="ko-KR" sz="1200" b="1" dirty="0">
                <a:latin typeface="+mj-lt"/>
              </a:rPr>
              <a:t>NoSQL</a:t>
            </a:r>
            <a:r>
              <a:rPr lang="ko-KR" altLang="en-US" sz="1200" b="1" dirty="0">
                <a:latin typeface="+mj-lt"/>
              </a:rPr>
              <a:t> 데이터베이스 서비스로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사용자로부터 모든 운영 부담을 덜어주고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확장하기 쉽고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다양한 방식으로 애플리케이션의 스토리지 </a:t>
            </a:r>
            <a:r>
              <a:rPr lang="ko-KR" altLang="en-US" sz="1200" b="1" dirty="0" err="1">
                <a:latin typeface="+mj-lt"/>
              </a:rPr>
              <a:t>백엔드로</a:t>
            </a:r>
            <a:r>
              <a:rPr lang="ko-KR" altLang="en-US" sz="1200" b="1" dirty="0">
                <a:latin typeface="+mj-lt"/>
              </a:rPr>
              <a:t> 사용할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DynamoDB</a:t>
            </a:r>
            <a:r>
              <a:rPr lang="ko-KR" altLang="en-US" sz="1200" b="1" dirty="0"/>
              <a:t>는 키 기반으로 데이터를 검색한다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키를 알고 있다면 해시 키만으로 조회할 수 있다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endParaRPr lang="en-US" altLang="ko-KR" sz="1200" b="1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DynamoDB</a:t>
            </a:r>
            <a:r>
              <a:rPr lang="ko-KR" altLang="en-US" sz="1200" b="1" dirty="0"/>
              <a:t>는 복합 기본 키도 지원한다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복합 기본 키는  해시 키와 정렬된 다른 키를 조합한 것이다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 </a:t>
            </a:r>
            <a:br>
              <a:rPr lang="en-US" altLang="ko-KR" sz="1200" b="1" dirty="0"/>
            </a:br>
            <a:endParaRPr lang="en-US" altLang="ko-KR" sz="1200" b="1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원하는 아이템의 키를 알고 있다면 </a:t>
            </a:r>
            <a:r>
              <a:rPr lang="en-US" altLang="ko-KR" sz="1200" b="1" dirty="0" err="1">
                <a:latin typeface="+mj-lt"/>
              </a:rPr>
              <a:t>getItem</a:t>
            </a:r>
            <a:r>
              <a:rPr lang="ko-KR" altLang="en-US" sz="1200" b="1" dirty="0">
                <a:latin typeface="+mj-lt"/>
              </a:rPr>
              <a:t> 함수로 하나씩 검색할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원한다면 엄격하게 일관된 읽기를 적용할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전역 보조 인덱스에서의 읽기는 항상 최종 일관된 방식이다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DynamoDB</a:t>
            </a:r>
            <a:r>
              <a:rPr lang="ko-KR" altLang="en-US" sz="1200" b="1" dirty="0"/>
              <a:t>는 </a:t>
            </a:r>
            <a:r>
              <a:rPr lang="en-US" altLang="ko-KR" sz="1200" b="1" dirty="0"/>
              <a:t>SQL</a:t>
            </a:r>
            <a:r>
              <a:rPr lang="ko-KR" altLang="en-US" sz="1200" b="1" dirty="0" err="1"/>
              <a:t>를</a:t>
            </a:r>
            <a:r>
              <a:rPr lang="ko-KR" altLang="en-US" sz="1200" b="1" dirty="0"/>
              <a:t> 지원하지 않는다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r>
              <a:rPr lang="en-US" altLang="ko-KR" sz="1200" b="1" dirty="0" err="1"/>
              <a:t>DynamoDB</a:t>
            </a:r>
            <a:r>
              <a:rPr lang="ko-KR" altLang="en-US" sz="1200" b="1" dirty="0"/>
              <a:t>와 의사소통 하려면 애플리케이션에서 </a:t>
            </a:r>
            <a:r>
              <a:rPr lang="en-US" altLang="ko-KR" sz="1200" b="1" dirty="0"/>
              <a:t>SDK</a:t>
            </a:r>
            <a:r>
              <a:rPr lang="ko-KR" altLang="en-US" sz="1200" b="1" dirty="0" err="1"/>
              <a:t>를</a:t>
            </a:r>
            <a:r>
              <a:rPr lang="ko-KR" altLang="en-US" sz="1200" b="1" dirty="0"/>
              <a:t> 사용해야 한다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코드를 건드리지 않고는 기존 애플리케이션을 </a:t>
            </a:r>
            <a:r>
              <a:rPr lang="en-US" altLang="ko-KR" sz="1200" b="1" dirty="0" err="1"/>
              <a:t>DynamoDB</a:t>
            </a:r>
            <a:r>
              <a:rPr lang="ko-KR" altLang="en-US" sz="1200" b="1" dirty="0"/>
              <a:t>와 통합할 수 없다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endParaRPr lang="en-US" altLang="ko-KR" sz="1200" b="1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DynamoDB</a:t>
            </a:r>
            <a:r>
              <a:rPr lang="ko-KR" altLang="en-US" sz="1200" b="1" dirty="0"/>
              <a:t>는 아이템 갱신과 같은 데이터베이스와의 더 복잡한 상호작용을 지원하기 위해 표현식을 사용한다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endParaRPr lang="en-US" altLang="ko-KR" sz="1200" b="1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테이블이나 인덱스에 충분한 용량을 </a:t>
            </a:r>
            <a:r>
              <a:rPr lang="ko-KR" altLang="en-US" sz="1200" b="1" dirty="0" err="1">
                <a:latin typeface="+mj-lt"/>
              </a:rPr>
              <a:t>프로비저닝하려면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ko-KR" altLang="en-US" sz="1200" b="1" dirty="0" err="1">
                <a:latin typeface="+mj-lt"/>
              </a:rPr>
              <a:t>소비돤</a:t>
            </a:r>
            <a:r>
              <a:rPr lang="ko-KR" altLang="en-US" sz="1200" b="1" dirty="0">
                <a:latin typeface="+mj-lt"/>
              </a:rPr>
              <a:t> 읽기</a:t>
            </a:r>
            <a:r>
              <a:rPr lang="en-US" altLang="ko-KR" sz="1200" b="1" dirty="0">
                <a:latin typeface="+mj-lt"/>
              </a:rPr>
              <a:t>/</a:t>
            </a:r>
            <a:r>
              <a:rPr lang="ko-KR" altLang="en-US" sz="1200" b="1" dirty="0">
                <a:latin typeface="+mj-lt"/>
              </a:rPr>
              <a:t>쓰기 용량을 모니터링 하는 것을 추천한다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 err="1"/>
              <a:t>DynamoDB</a:t>
            </a:r>
            <a:r>
              <a:rPr lang="ko-KR" altLang="en-US" sz="1200" b="1" dirty="0"/>
              <a:t>의 비용은 스토리지 사용 </a:t>
            </a:r>
            <a:r>
              <a:rPr lang="en-US" altLang="ko-KR" sz="1200" b="1" dirty="0"/>
              <a:t>GB</a:t>
            </a:r>
            <a:r>
              <a:rPr lang="ko-KR" altLang="en-US" sz="1200" b="1" dirty="0"/>
              <a:t>당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그리고 </a:t>
            </a:r>
            <a:r>
              <a:rPr lang="ko-KR" altLang="en-US" sz="1200" b="1" dirty="0" err="1"/>
              <a:t>프로비저닝한</a:t>
            </a:r>
            <a:r>
              <a:rPr lang="ko-KR" altLang="en-US" sz="1200" b="1" dirty="0"/>
              <a:t> 읽기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쓰기 용량당 청구된다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endParaRPr lang="en-US" altLang="ko-KR" sz="1200" b="1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query</a:t>
            </a:r>
            <a:r>
              <a:rPr lang="ko-KR" altLang="en-US" sz="1200" b="1" dirty="0">
                <a:latin typeface="+mj-lt"/>
              </a:rPr>
              <a:t> 함수는 기본 키나 보조 인덱스로 질의 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scan</a:t>
            </a:r>
            <a:r>
              <a:rPr lang="ko-KR" altLang="en-US" sz="1200" b="1" dirty="0">
                <a:latin typeface="+mj-lt"/>
              </a:rPr>
              <a:t> 함수는 유연하지만 효율적이지 못하니 꼭 필요할 때만 사용해야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4992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9218B147-1247-B042-BF07-76ED7E7FE877}"/>
              </a:ext>
            </a:extLst>
          </p:cNvPr>
          <p:cNvSpPr txBox="1"/>
          <p:nvPr/>
        </p:nvSpPr>
        <p:spPr>
          <a:xfrm>
            <a:off x="1996762" y="3528524"/>
            <a:ext cx="8611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+mj-lt"/>
              </a:rPr>
              <a:t>고가용성</a:t>
            </a:r>
            <a:r>
              <a:rPr lang="ko-KR" altLang="en-US" b="1" dirty="0">
                <a:latin typeface="+mj-lt"/>
              </a:rPr>
              <a:t> 달성하기 </a:t>
            </a:r>
            <a:endParaRPr lang="en-US" altLang="ko-KR" b="1" dirty="0">
              <a:latin typeface="+mj-lt"/>
            </a:endParaRPr>
          </a:p>
          <a:p>
            <a:pPr algn="ctr"/>
            <a:r>
              <a:rPr lang="en-US" altLang="ko-KR" b="1" dirty="0">
                <a:latin typeface="+mj-lt"/>
              </a:rPr>
              <a:t> </a:t>
            </a:r>
          </a:p>
          <a:p>
            <a:pPr algn="ctr"/>
            <a:r>
              <a:rPr lang="ko-KR" altLang="en-US" b="1" dirty="0">
                <a:latin typeface="+mj-lt"/>
              </a:rPr>
              <a:t>가용 영역</a:t>
            </a:r>
            <a:r>
              <a:rPr lang="en-US" altLang="ko-KR" b="1" dirty="0">
                <a:latin typeface="+mj-lt"/>
              </a:rPr>
              <a:t>,</a:t>
            </a:r>
            <a:r>
              <a:rPr lang="ko-KR" altLang="en-US" b="1" dirty="0">
                <a:latin typeface="+mj-lt"/>
              </a:rPr>
              <a:t> 오토스케일링</a:t>
            </a:r>
            <a:r>
              <a:rPr lang="en-US" altLang="ko-KR" b="1" dirty="0">
                <a:latin typeface="+mj-lt"/>
              </a:rPr>
              <a:t>,</a:t>
            </a:r>
            <a:r>
              <a:rPr lang="ko-KR" altLang="en-US" b="1" dirty="0">
                <a:latin typeface="+mj-lt"/>
              </a:rPr>
              <a:t> </a:t>
            </a:r>
            <a:r>
              <a:rPr lang="ko-KR" altLang="en-US" b="1" dirty="0" err="1">
                <a:latin typeface="+mj-lt"/>
              </a:rPr>
              <a:t>클라우드</a:t>
            </a:r>
            <a:r>
              <a:rPr lang="ko-KR" altLang="en-US" b="1" dirty="0">
                <a:latin typeface="+mj-lt"/>
              </a:rPr>
              <a:t> </a:t>
            </a:r>
            <a:r>
              <a:rPr lang="ko-KR" altLang="en-US" b="1" dirty="0" err="1">
                <a:latin typeface="+mj-lt"/>
              </a:rPr>
              <a:t>와치</a:t>
            </a:r>
            <a:endParaRPr lang="en-US" altLang="ko-K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4584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2193503C-B6AD-FA4C-89C8-2DE78EE85DF5}"/>
              </a:ext>
            </a:extLst>
          </p:cNvPr>
          <p:cNvSpPr txBox="1"/>
          <p:nvPr/>
        </p:nvSpPr>
        <p:spPr>
          <a:xfrm>
            <a:off x="593957" y="2723360"/>
            <a:ext cx="110109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70C0"/>
                </a:solidFill>
                <a:latin typeface="+mj-lt"/>
              </a:rPr>
              <a:t>장애가 발생한 가상 서버를 복구하기 위해 </a:t>
            </a:r>
            <a:r>
              <a:rPr lang="ko-KR" altLang="en-US" sz="1400" b="1" dirty="0" err="1">
                <a:solidFill>
                  <a:srgbClr val="0070C0"/>
                </a:solidFill>
                <a:latin typeface="+mj-lt"/>
              </a:rPr>
              <a:t>클라우드</a:t>
            </a:r>
            <a:r>
              <a:rPr lang="ko-KR" altLang="en-US" sz="1400" b="1" dirty="0">
                <a:solidFill>
                  <a:srgbClr val="0070C0"/>
                </a:solidFill>
                <a:latin typeface="+mj-lt"/>
              </a:rPr>
              <a:t> </a:t>
            </a:r>
            <a:r>
              <a:rPr lang="ko-KR" altLang="en-US" sz="1400" b="1" dirty="0" err="1">
                <a:solidFill>
                  <a:srgbClr val="0070C0"/>
                </a:solidFill>
                <a:latin typeface="+mj-lt"/>
              </a:rPr>
              <a:t>와치</a:t>
            </a:r>
            <a:r>
              <a:rPr lang="ko-KR" altLang="en-US" sz="1400" b="1" dirty="0">
                <a:solidFill>
                  <a:srgbClr val="0070C0"/>
                </a:solidFill>
                <a:latin typeface="+mj-lt"/>
              </a:rPr>
              <a:t> </a:t>
            </a:r>
            <a:r>
              <a:rPr lang="ko-KR" altLang="en-US" sz="1400" b="1" dirty="0" err="1">
                <a:solidFill>
                  <a:srgbClr val="0070C0"/>
                </a:solidFill>
                <a:latin typeface="+mj-lt"/>
              </a:rPr>
              <a:t>알람</a:t>
            </a:r>
            <a:r>
              <a:rPr lang="ko-KR" altLang="en-US" sz="1400" b="1" dirty="0">
                <a:solidFill>
                  <a:srgbClr val="0070C0"/>
                </a:solidFill>
                <a:latin typeface="+mj-lt"/>
              </a:rPr>
              <a:t> 사용하기 </a:t>
            </a:r>
            <a:endParaRPr lang="en-US" altLang="ko-KR" sz="1400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70C0"/>
                </a:solidFill>
                <a:latin typeface="+mj-lt"/>
              </a:rPr>
              <a:t>AWS </a:t>
            </a:r>
            <a:r>
              <a:rPr lang="ko-KR" altLang="en-US" sz="1400" b="1" dirty="0" err="1">
                <a:solidFill>
                  <a:srgbClr val="0070C0"/>
                </a:solidFill>
                <a:latin typeface="+mj-lt"/>
              </a:rPr>
              <a:t>리전의</a:t>
            </a:r>
            <a:r>
              <a:rPr lang="ko-KR" altLang="en-US" sz="1400" b="1" dirty="0">
                <a:solidFill>
                  <a:srgbClr val="0070C0"/>
                </a:solidFill>
                <a:latin typeface="+mj-lt"/>
              </a:rPr>
              <a:t> 가용 영역 이해하기 </a:t>
            </a:r>
            <a:endParaRPr lang="en-US" altLang="ko-KR" sz="1400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70C0"/>
                </a:solidFill>
                <a:latin typeface="+mj-lt"/>
              </a:rPr>
              <a:t>오토스케일링으로 가상 서버 실행 보장하기 </a:t>
            </a:r>
            <a:endParaRPr lang="en-US" altLang="ko-KR" sz="1400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70C0"/>
                </a:solidFill>
                <a:latin typeface="+mj-lt"/>
              </a:rPr>
              <a:t>재해 복구 요구 사항 분석하기 </a:t>
            </a:r>
            <a:endParaRPr lang="en-US" altLang="ko-KR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7717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D558D35D-8B43-8042-83FC-0EB170D4FBD2}"/>
              </a:ext>
            </a:extLst>
          </p:cNvPr>
          <p:cNvSpPr txBox="1"/>
          <p:nvPr/>
        </p:nvSpPr>
        <p:spPr>
          <a:xfrm>
            <a:off x="1596194" y="2403821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EC2</a:t>
            </a:r>
            <a:r>
              <a:rPr lang="ko-KR" altLang="en-US" b="1" dirty="0">
                <a:latin typeface="+mj-lt"/>
              </a:rPr>
              <a:t> 인스턴스 기반 </a:t>
            </a:r>
            <a:r>
              <a:rPr lang="ko-KR" altLang="en-US" b="1" dirty="0" err="1">
                <a:latin typeface="+mj-lt"/>
              </a:rPr>
              <a:t>고가용성</a:t>
            </a:r>
            <a:r>
              <a:rPr lang="ko-KR" altLang="en-US" b="1" dirty="0">
                <a:latin typeface="+mj-lt"/>
              </a:rPr>
              <a:t> 아키텍처 구축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810EC9C1-1EC6-B74A-9223-F2451F49E723}"/>
              </a:ext>
            </a:extLst>
          </p:cNvPr>
          <p:cNvSpPr txBox="1"/>
          <p:nvPr/>
        </p:nvSpPr>
        <p:spPr>
          <a:xfrm>
            <a:off x="1675070" y="3420414"/>
            <a:ext cx="8453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j-lt"/>
              </a:rPr>
              <a:t>소프웨어</a:t>
            </a:r>
            <a:r>
              <a:rPr lang="en-US" altLang="ko-KR" sz="1200" b="1" dirty="0">
                <a:latin typeface="+mj-lt"/>
              </a:rPr>
              <a:t>(</a:t>
            </a:r>
            <a:r>
              <a:rPr lang="ko-KR" altLang="en-US" sz="1200" b="1" dirty="0">
                <a:latin typeface="+mj-lt"/>
              </a:rPr>
              <a:t>가상 서버 운영체제</a:t>
            </a:r>
            <a:r>
              <a:rPr lang="en-US" altLang="ko-KR" sz="1200" b="1" dirty="0">
                <a:latin typeface="+mj-lt"/>
              </a:rPr>
              <a:t>)</a:t>
            </a:r>
            <a:r>
              <a:rPr lang="ko-KR" altLang="en-US" sz="1200" b="1" dirty="0">
                <a:latin typeface="+mj-lt"/>
              </a:rPr>
              <a:t> 문제로 가상 서버에 장애 발생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호스트 서버에서 발생한 소프트웨어 문제 때문에 가상 서버가 장애를 일으킴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실제 호스트의 컴퓨팅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스토리지 혹은 네트워크 하드웨어 장애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네트워크 연결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전원 공급 장치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냉각 시스템 등 가상 서버를 구동하는 데이터 상의 장애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272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810EC9C1-1EC6-B74A-9223-F2451F49E723}"/>
              </a:ext>
            </a:extLst>
          </p:cNvPr>
          <p:cNvSpPr txBox="1"/>
          <p:nvPr/>
        </p:nvSpPr>
        <p:spPr>
          <a:xfrm>
            <a:off x="1833512" y="3095462"/>
            <a:ext cx="87689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고가용성이란 다운타임 없이 운영되는 시스템을 말한다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장애가 발생하더라도 시스템은 높은 확률로 해당 서비스를 계속 제공할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오류를 복구하기까지 짧은 시간 동안 중단될 수 있으나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중간에 인간이 관여할 필요는 없다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하버드 리서치 그룹에서는 </a:t>
            </a:r>
            <a:r>
              <a:rPr lang="ko-KR" altLang="en-US" sz="1200" b="1" dirty="0" err="1">
                <a:latin typeface="+mj-lt"/>
              </a:rPr>
              <a:t>고가용성</a:t>
            </a:r>
            <a:r>
              <a:rPr lang="ko-KR" altLang="en-US" sz="1200" b="1" dirty="0">
                <a:latin typeface="+mj-lt"/>
              </a:rPr>
              <a:t> 분류 기준을 제공하는데 그중 가장 </a:t>
            </a:r>
            <a:r>
              <a:rPr lang="en-US" altLang="ko-KR" sz="1200" b="1" dirty="0">
                <a:latin typeface="+mj-lt"/>
              </a:rPr>
              <a:t>‘</a:t>
            </a:r>
            <a:r>
              <a:rPr lang="ko-KR" altLang="en-US" sz="1200" b="1" dirty="0">
                <a:latin typeface="+mj-lt"/>
              </a:rPr>
              <a:t>높은 가용성＇</a:t>
            </a:r>
            <a:r>
              <a:rPr lang="en-US" altLang="ko-KR" sz="1200" b="1" dirty="0">
                <a:latin typeface="+mj-lt"/>
              </a:rPr>
              <a:t>AEC-2</a:t>
            </a:r>
            <a:r>
              <a:rPr lang="ko-KR" altLang="en-US" sz="1200" b="1" dirty="0">
                <a:latin typeface="+mj-lt"/>
              </a:rPr>
              <a:t>는 </a:t>
            </a:r>
            <a:r>
              <a:rPr lang="en-US" altLang="ko-KR" sz="1200" b="1" dirty="0">
                <a:latin typeface="+mj-lt"/>
              </a:rPr>
              <a:t>1</a:t>
            </a:r>
            <a:r>
              <a:rPr lang="ko-KR" altLang="en-US" sz="1200" b="1" dirty="0" err="1">
                <a:latin typeface="+mj-lt"/>
              </a:rPr>
              <a:t>년동안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99.99% </a:t>
            </a:r>
            <a:r>
              <a:rPr lang="ko-KR" altLang="en-US" sz="1200" b="1" dirty="0" err="1">
                <a:latin typeface="+mj-lt"/>
              </a:rPr>
              <a:t>업타임을</a:t>
            </a:r>
            <a:r>
              <a:rPr lang="ko-KR" altLang="en-US" sz="1200" b="1" dirty="0">
                <a:latin typeface="+mj-lt"/>
              </a:rPr>
              <a:t> 요구한다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595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D558D35D-8B43-8042-83FC-0EB170D4FBD2}"/>
              </a:ext>
            </a:extLst>
          </p:cNvPr>
          <p:cNvSpPr txBox="1"/>
          <p:nvPr/>
        </p:nvSpPr>
        <p:spPr>
          <a:xfrm>
            <a:off x="1596194" y="2403821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+mj-lt"/>
              </a:rPr>
              <a:t>클라우드와치를</a:t>
            </a:r>
            <a:r>
              <a:rPr lang="ko-KR" altLang="en-US" b="1" dirty="0">
                <a:latin typeface="+mj-lt"/>
              </a:rPr>
              <a:t> 이용하여 서버 장애 복구하기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810EC9C1-1EC6-B74A-9223-F2451F49E723}"/>
              </a:ext>
            </a:extLst>
          </p:cNvPr>
          <p:cNvSpPr txBox="1"/>
          <p:nvPr/>
        </p:nvSpPr>
        <p:spPr>
          <a:xfrm>
            <a:off x="1675070" y="3420414"/>
            <a:ext cx="8453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j-lt"/>
              </a:rPr>
              <a:t>소프웨어</a:t>
            </a:r>
            <a:r>
              <a:rPr lang="en-US" altLang="ko-KR" sz="1200" b="1" dirty="0">
                <a:latin typeface="+mj-lt"/>
              </a:rPr>
              <a:t>(</a:t>
            </a:r>
            <a:r>
              <a:rPr lang="ko-KR" altLang="en-US" sz="1200" b="1" dirty="0">
                <a:latin typeface="+mj-lt"/>
              </a:rPr>
              <a:t>가상 서버 운영체제</a:t>
            </a:r>
            <a:r>
              <a:rPr lang="en-US" altLang="ko-KR" sz="1200" b="1" dirty="0">
                <a:latin typeface="+mj-lt"/>
              </a:rPr>
              <a:t>)</a:t>
            </a:r>
            <a:r>
              <a:rPr lang="ko-KR" altLang="en-US" sz="1200" b="1" dirty="0">
                <a:latin typeface="+mj-lt"/>
              </a:rPr>
              <a:t> 문제로 가상 서버에 장애 발생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호스트 서버에서 발생한 소프트웨어 문제 때문에 가상 서버가 장애를 일으킴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실제 호스트의 컴퓨팅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스토리지 혹은 네트워크 하드웨어 장애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네트워크 연결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전원 공급 장치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냉각 시스템 등 가상 서버를 구동하는 데이터 상의 장애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3644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06E825-17AA-1F4A-A8D0-ED051DB94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89" y="1422089"/>
            <a:ext cx="5908767" cy="528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4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33593D-213C-0A47-BCCF-8A09710E9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12" y="2432215"/>
            <a:ext cx="8934187" cy="278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69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0DB409-07A9-6B4B-9735-0190A1B0E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57" y="2136433"/>
            <a:ext cx="9779000" cy="1905000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42624ADC-8883-A946-B761-C2E1F0FBEAD2}"/>
              </a:ext>
            </a:extLst>
          </p:cNvPr>
          <p:cNvSpPr txBox="1"/>
          <p:nvPr/>
        </p:nvSpPr>
        <p:spPr>
          <a:xfrm>
            <a:off x="1652399" y="4576639"/>
            <a:ext cx="8453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Jenkins</a:t>
            </a:r>
            <a:r>
              <a:rPr lang="ko-KR" altLang="en-US" sz="1200" b="1" dirty="0" err="1">
                <a:latin typeface="+mj-lt"/>
              </a:rPr>
              <a:t>를</a:t>
            </a:r>
            <a:r>
              <a:rPr lang="ko-KR" altLang="en-US" sz="1200" b="1" dirty="0">
                <a:latin typeface="+mj-lt"/>
              </a:rPr>
              <a:t> 배포하여 개발환경을 자동화 한다고 가정할 때 이 서버가 중지되면 모든 작업이 중지 될 것이다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j-lt"/>
              </a:rPr>
              <a:t>클라우드와치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ko-KR" altLang="en-US" sz="1200" b="1" dirty="0" err="1">
                <a:latin typeface="+mj-lt"/>
              </a:rPr>
              <a:t>알람에</a:t>
            </a:r>
            <a:r>
              <a:rPr lang="ko-KR" altLang="en-US" sz="1200" b="1" dirty="0">
                <a:latin typeface="+mj-lt"/>
              </a:rPr>
              <a:t> 따라 가상 서버를 모니터링하고 복구하는 방법을 알아보도록 할 것이다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latin typeface="+mj-lt"/>
              </a:rPr>
              <a:t>Cloudformation</a:t>
            </a:r>
            <a:r>
              <a:rPr lang="ko-KR" altLang="en-US" sz="1200" b="1" dirty="0">
                <a:latin typeface="+mj-lt"/>
              </a:rPr>
              <a:t>을 활용하여 명령을 실행하고 스택이 생성될 때 까지 기다린다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0534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3EB7BC-2224-A545-8BF9-C09B07F3E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10" y="1305524"/>
            <a:ext cx="6137242" cy="547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96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167977-4693-404A-B047-5AB88D1CC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100" y="1450947"/>
            <a:ext cx="7038938" cy="521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85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06CB99-60F3-3548-8A77-DF1E71CC3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11" y="1366615"/>
            <a:ext cx="7611341" cy="3899455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55979858-4E6E-0F47-BAF4-E110106AAD96}"/>
              </a:ext>
            </a:extLst>
          </p:cNvPr>
          <p:cNvSpPr txBox="1"/>
          <p:nvPr/>
        </p:nvSpPr>
        <p:spPr>
          <a:xfrm>
            <a:off x="2166277" y="5591022"/>
            <a:ext cx="845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출력 결과가 완료되었다고 뜨면 모든 준비가 완료 되었다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단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본 </a:t>
            </a:r>
            <a:r>
              <a:rPr lang="en-US" altLang="ko-KR" sz="1200" b="1" dirty="0" err="1">
                <a:latin typeface="+mj-lt"/>
              </a:rPr>
              <a:t>CloudFormation</a:t>
            </a:r>
            <a:r>
              <a:rPr lang="ko-KR" altLang="en-US" sz="1200" b="1" dirty="0">
                <a:latin typeface="+mj-lt"/>
              </a:rPr>
              <a:t>에서 </a:t>
            </a:r>
            <a:r>
              <a:rPr lang="en-US" altLang="ko-KR" sz="1200" b="1" dirty="0" err="1">
                <a:latin typeface="+mj-lt"/>
              </a:rPr>
              <a:t>jenkins</a:t>
            </a:r>
            <a:r>
              <a:rPr lang="ko-KR" altLang="en-US" sz="1200" b="1" dirty="0">
                <a:latin typeface="+mj-lt"/>
              </a:rPr>
              <a:t>가 동작하지 않기 때문에 </a:t>
            </a:r>
            <a:r>
              <a:rPr lang="en-US" altLang="ko-KR" sz="1200" b="1" dirty="0">
                <a:latin typeface="+mj-lt"/>
              </a:rPr>
              <a:t>war</a:t>
            </a:r>
            <a:r>
              <a:rPr lang="ko-KR" altLang="en-US" sz="1200" b="1" dirty="0">
                <a:latin typeface="+mj-lt"/>
              </a:rPr>
              <a:t> 파일을 사용하여 수동으로 설치하고 테스트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6154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55979858-4E6E-0F47-BAF4-E110106AAD96}"/>
              </a:ext>
            </a:extLst>
          </p:cNvPr>
          <p:cNvSpPr txBox="1"/>
          <p:nvPr/>
        </p:nvSpPr>
        <p:spPr>
          <a:xfrm>
            <a:off x="1992466" y="3354143"/>
            <a:ext cx="845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예제를 테스트하고 복구 프로세스를 확인해야 하나 불행히도 복구 프로세스는 테스트 할 수 없다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j-lt"/>
              </a:rPr>
              <a:t>클라우드와치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ko-KR" altLang="en-US" sz="1200" b="1" dirty="0" err="1">
                <a:latin typeface="+mj-lt"/>
              </a:rPr>
              <a:t>알람은</a:t>
            </a:r>
            <a:r>
              <a:rPr lang="ko-KR" altLang="en-US" sz="1200" b="1" dirty="0">
                <a:latin typeface="+mj-lt"/>
              </a:rPr>
              <a:t> 호스트 시스템의 건강상태를 모니터링 하는데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이는 오직 </a:t>
            </a:r>
            <a:r>
              <a:rPr lang="en-US" altLang="ko-KR" sz="1200" b="1" dirty="0">
                <a:latin typeface="+mj-lt"/>
              </a:rPr>
              <a:t>AWS</a:t>
            </a:r>
            <a:r>
              <a:rPr lang="ko-KR" altLang="en-US" sz="1200" b="1" dirty="0">
                <a:latin typeface="+mj-lt"/>
              </a:rPr>
              <a:t>에 의해서만 제어된다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 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7555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6B378F-DF2B-B248-A395-AAC0DFEDED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11" y="3372374"/>
            <a:ext cx="11362420" cy="68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09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D558D35D-8B43-8042-83FC-0EB170D4FBD2}"/>
              </a:ext>
            </a:extLst>
          </p:cNvPr>
          <p:cNvSpPr txBox="1"/>
          <p:nvPr/>
        </p:nvSpPr>
        <p:spPr>
          <a:xfrm>
            <a:off x="1596194" y="2403821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데이터센터 </a:t>
            </a:r>
            <a:r>
              <a:rPr lang="ko-KR" altLang="en-US" b="1" dirty="0" err="1">
                <a:latin typeface="+mj-lt"/>
              </a:rPr>
              <a:t>중단시</a:t>
            </a:r>
            <a:r>
              <a:rPr lang="ko-KR" altLang="en-US" b="1" dirty="0">
                <a:latin typeface="+mj-lt"/>
              </a:rPr>
              <a:t> 복구하기 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810EC9C1-1EC6-B74A-9223-F2451F49E723}"/>
              </a:ext>
            </a:extLst>
          </p:cNvPr>
          <p:cNvSpPr txBox="1"/>
          <p:nvPr/>
        </p:nvSpPr>
        <p:spPr>
          <a:xfrm>
            <a:off x="1675070" y="3420414"/>
            <a:ext cx="8632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데이터센터 전체가 정전 화재로 인해 오작동 하면 기존 방법으로는 복구할 수 있는 방법이 존재하지 않는다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AWS</a:t>
            </a:r>
            <a:r>
              <a:rPr lang="ko-KR" altLang="en-US" sz="1200" b="1" dirty="0">
                <a:latin typeface="+mj-lt"/>
              </a:rPr>
              <a:t>는 이런 드문 상황에서도 발생할 수 있는 오류에도 대비할 수 있도록 설계되어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AWS</a:t>
            </a:r>
            <a:r>
              <a:rPr lang="ko-KR" altLang="en-US" sz="1200" b="1" dirty="0" err="1">
                <a:latin typeface="+mj-lt"/>
              </a:rPr>
              <a:t>리전은</a:t>
            </a:r>
            <a:r>
              <a:rPr lang="ko-KR" altLang="en-US" sz="1200" b="1" dirty="0">
                <a:latin typeface="+mj-lt"/>
              </a:rPr>
              <a:t> 가용 영역이라는 여러 데이터센터로 구성되어 있고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짧은 </a:t>
            </a:r>
            <a:r>
              <a:rPr lang="ko-KR" altLang="en-US" sz="1200" b="1" dirty="0" err="1">
                <a:latin typeface="+mj-lt"/>
              </a:rPr>
              <a:t>다운타임에</a:t>
            </a:r>
            <a:r>
              <a:rPr lang="ko-KR" altLang="en-US" sz="1200" b="1" dirty="0">
                <a:latin typeface="+mj-lt"/>
              </a:rPr>
              <a:t> 데이터센터의 장애로부터 복구할 수   있는 가상 서버를 실행할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단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이 방법에는 </a:t>
            </a:r>
            <a:r>
              <a:rPr lang="en-US" altLang="ko-KR" sz="1200" b="1" dirty="0">
                <a:latin typeface="+mj-lt"/>
              </a:rPr>
              <a:t>EBS</a:t>
            </a:r>
            <a:r>
              <a:rPr lang="ko-KR" altLang="en-US" sz="1200" b="1" dirty="0">
                <a:latin typeface="+mj-lt"/>
              </a:rPr>
              <a:t>에 저장된 데이터는 다른 데이터센터에 장애 조치된 후에는 사용할 수 없으며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동일한 사설</a:t>
            </a:r>
            <a:r>
              <a:rPr lang="en-US" altLang="ko-KR" sz="1200" b="1" dirty="0">
                <a:latin typeface="+mj-lt"/>
              </a:rPr>
              <a:t>IP</a:t>
            </a:r>
            <a:r>
              <a:rPr lang="ko-KR" altLang="en-US" sz="1200" b="1" dirty="0">
                <a:latin typeface="+mj-lt"/>
              </a:rPr>
              <a:t> 주소로 다른 데이터센터에 새로운 가상 서버를 시작할 수 없고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동일한 공인 </a:t>
            </a:r>
            <a:r>
              <a:rPr lang="en-US" altLang="ko-KR" sz="1200" b="1" dirty="0">
                <a:latin typeface="+mj-lt"/>
              </a:rPr>
              <a:t>IP</a:t>
            </a:r>
            <a:r>
              <a:rPr lang="ko-KR" altLang="en-US" sz="1200" b="1" dirty="0" err="1">
                <a:latin typeface="+mj-lt"/>
              </a:rPr>
              <a:t>를</a:t>
            </a:r>
            <a:r>
              <a:rPr lang="ko-KR" altLang="en-US" sz="1200" b="1" dirty="0">
                <a:latin typeface="+mj-lt"/>
              </a:rPr>
              <a:t> 유지할 수 없다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5671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122FAE-3E05-2540-BD86-7944BA8BC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36" y="1473850"/>
            <a:ext cx="5788229" cy="487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82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E78B64-F18B-E74E-A0A0-125A9D0D9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608" y="1384783"/>
            <a:ext cx="6545236" cy="526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11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0CC1F2E-FC93-ED41-A327-35C48F260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08" y="1861285"/>
            <a:ext cx="98044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94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2193503C-B6AD-FA4C-89C8-2DE78EE85DF5}"/>
              </a:ext>
            </a:extLst>
          </p:cNvPr>
          <p:cNvSpPr txBox="1"/>
          <p:nvPr/>
        </p:nvSpPr>
        <p:spPr>
          <a:xfrm>
            <a:off x="593957" y="2496649"/>
            <a:ext cx="110109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solidFill>
                  <a:srgbClr val="0070C0"/>
                </a:solidFill>
                <a:latin typeface="+mj-lt"/>
              </a:rPr>
              <a:t>DynamoDB</a:t>
            </a:r>
            <a:r>
              <a:rPr lang="en-US" altLang="ko-KR" sz="1400" b="1" dirty="0">
                <a:solidFill>
                  <a:srgbClr val="0070C0"/>
                </a:solidFill>
                <a:latin typeface="+mj-lt"/>
              </a:rPr>
              <a:t> NoSQL</a:t>
            </a:r>
            <a:r>
              <a:rPr lang="ko-KR" altLang="en-US" sz="1400" b="1" dirty="0">
                <a:solidFill>
                  <a:srgbClr val="0070C0"/>
                </a:solidFill>
                <a:latin typeface="+mj-lt"/>
              </a:rPr>
              <a:t> 데이터베이스 서비스</a:t>
            </a:r>
            <a:endParaRPr lang="en-US" altLang="ko-KR" sz="1400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70C0"/>
                </a:solidFill>
                <a:latin typeface="+mj-lt"/>
              </a:rPr>
              <a:t>테이블 및 보조 인덱스 만들기 </a:t>
            </a:r>
            <a:endParaRPr lang="en-US" altLang="ko-KR" sz="1400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70C0"/>
                </a:solidFill>
                <a:latin typeface="+mj-lt"/>
              </a:rPr>
              <a:t>서비스 스택에 </a:t>
            </a:r>
            <a:r>
              <a:rPr lang="en-US" altLang="ko-KR" sz="1400" b="1" dirty="0" err="1">
                <a:solidFill>
                  <a:srgbClr val="0070C0"/>
                </a:solidFill>
                <a:latin typeface="+mj-lt"/>
              </a:rPr>
              <a:t>DynamoDB</a:t>
            </a:r>
            <a:r>
              <a:rPr lang="ko-KR" altLang="en-US" sz="1400" b="1" dirty="0">
                <a:solidFill>
                  <a:srgbClr val="0070C0"/>
                </a:solidFill>
                <a:latin typeface="+mj-lt"/>
              </a:rPr>
              <a:t> 통합하기 </a:t>
            </a:r>
            <a:endParaRPr lang="en-US" altLang="ko-KR" sz="1400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70C0"/>
                </a:solidFill>
                <a:latin typeface="+mj-lt"/>
              </a:rPr>
              <a:t>키</a:t>
            </a:r>
            <a:r>
              <a:rPr lang="en-US" altLang="ko-KR" sz="1400" b="1" dirty="0">
                <a:solidFill>
                  <a:srgbClr val="0070C0"/>
                </a:solidFill>
                <a:latin typeface="+mj-lt"/>
              </a:rPr>
              <a:t>-</a:t>
            </a:r>
            <a:r>
              <a:rPr lang="ko-KR" altLang="en-US" sz="1400" b="1" dirty="0">
                <a:solidFill>
                  <a:srgbClr val="0070C0"/>
                </a:solidFill>
                <a:latin typeface="+mj-lt"/>
              </a:rPr>
              <a:t>값 최적화된 데이터 모델을 설계하기 </a:t>
            </a:r>
            <a:endParaRPr lang="en-US" altLang="ko-KR" sz="1400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70C0"/>
                </a:solidFill>
                <a:latin typeface="+mj-lt"/>
              </a:rPr>
              <a:t>성능</a:t>
            </a:r>
            <a:r>
              <a:rPr lang="en-US" altLang="ko-KR" sz="1400" b="1" dirty="0">
                <a:solidFill>
                  <a:srgbClr val="0070C0"/>
                </a:solidFill>
                <a:latin typeface="+mj-lt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j-lt"/>
              </a:rPr>
              <a:t>튜닝 </a:t>
            </a:r>
            <a:endParaRPr lang="en-US" altLang="ko-KR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9405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C2AFC0-1574-D340-AF21-23A69231A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61" y="1963147"/>
            <a:ext cx="98171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975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2C3A3A2C-08AA-AA44-9B0E-4EF39970BD21}"/>
              </a:ext>
            </a:extLst>
          </p:cNvPr>
          <p:cNvSpPr txBox="1"/>
          <p:nvPr/>
        </p:nvSpPr>
        <p:spPr>
          <a:xfrm>
            <a:off x="1992466" y="3354143"/>
            <a:ext cx="84534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여러 가용 영역으로 장애 조치를 하는 </a:t>
            </a: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 인스턴스 기반 </a:t>
            </a:r>
            <a:r>
              <a:rPr lang="ko-KR" altLang="en-US" sz="1200" b="1" dirty="0" err="1">
                <a:latin typeface="+mj-lt"/>
              </a:rPr>
              <a:t>고가용성</a:t>
            </a:r>
            <a:r>
              <a:rPr lang="ko-KR" altLang="en-US" sz="1200" b="1" dirty="0">
                <a:latin typeface="+mj-lt"/>
              </a:rPr>
              <a:t> 아키텍처를 생성하기 전에 살펴 볼 것이 있다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VPC</a:t>
            </a:r>
            <a:r>
              <a:rPr lang="ko-KR" altLang="en-US" sz="1200" b="1" dirty="0">
                <a:latin typeface="+mj-lt"/>
              </a:rPr>
              <a:t>는 항상 </a:t>
            </a:r>
            <a:r>
              <a:rPr lang="ko-KR" altLang="en-US" sz="1200" b="1" dirty="0" err="1">
                <a:latin typeface="+mj-lt"/>
              </a:rPr>
              <a:t>리전에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ko-KR" altLang="en-US" sz="1200" b="1" dirty="0" err="1">
                <a:latin typeface="+mj-lt"/>
              </a:rPr>
              <a:t>바인딩된다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VPC</a:t>
            </a:r>
            <a:r>
              <a:rPr lang="ko-KR" altLang="en-US" sz="1200" b="1" dirty="0">
                <a:latin typeface="+mj-lt"/>
              </a:rPr>
              <a:t> 안의 </a:t>
            </a:r>
            <a:r>
              <a:rPr lang="ko-KR" altLang="en-US" sz="1200" b="1" dirty="0" err="1">
                <a:latin typeface="+mj-lt"/>
              </a:rPr>
              <a:t>서브넷은</a:t>
            </a:r>
            <a:r>
              <a:rPr lang="ko-KR" altLang="en-US" sz="1200" b="1" dirty="0">
                <a:latin typeface="+mj-lt"/>
              </a:rPr>
              <a:t> 가용 영역에 연결되어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가상 서버는 단일 </a:t>
            </a:r>
            <a:r>
              <a:rPr lang="ko-KR" altLang="en-US" sz="1200" b="1" dirty="0" err="1">
                <a:latin typeface="+mj-lt"/>
              </a:rPr>
              <a:t>서브넷으로</a:t>
            </a:r>
            <a:r>
              <a:rPr lang="ko-KR" altLang="en-US" sz="1200" b="1" dirty="0">
                <a:latin typeface="+mj-lt"/>
              </a:rPr>
              <a:t> 시작된다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2535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48D277-1C8A-2742-8A5E-52CCD93AE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085" y="1385599"/>
            <a:ext cx="6903083" cy="532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06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91DE1B89-281E-2F4C-8872-458B1B915A66}"/>
              </a:ext>
            </a:extLst>
          </p:cNvPr>
          <p:cNvSpPr txBox="1"/>
          <p:nvPr/>
        </p:nvSpPr>
        <p:spPr>
          <a:xfrm>
            <a:off x="1596194" y="2403821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오토스케일링을 활용하여 장애가 발생한 가상 서버를 다른 가용 영역에 복구하기 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88A3FB27-5A71-5D4D-A4CE-87CAB25BA563}"/>
              </a:ext>
            </a:extLst>
          </p:cNvPr>
          <p:cNvSpPr txBox="1"/>
          <p:nvPr/>
        </p:nvSpPr>
        <p:spPr>
          <a:xfrm>
            <a:off x="1675070" y="3420414"/>
            <a:ext cx="8453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오토스케일링은 </a:t>
            </a:r>
            <a:r>
              <a:rPr lang="en-US" altLang="ko-KR" sz="1200" b="1" dirty="0">
                <a:latin typeface="+mj-lt"/>
              </a:rPr>
              <a:t>EC2 </a:t>
            </a:r>
            <a:r>
              <a:rPr lang="ko-KR" altLang="en-US" sz="1200" b="1" dirty="0">
                <a:latin typeface="+mj-lt"/>
              </a:rPr>
              <a:t>서비스의 일부이며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일정 수의 가상 서버가 실행되고 있는지 확인할 수 있게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가상 서버를 시작하거나 원래의 가상 서버가 실패하면 새로운 가상 서버가 구동 되도록 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EC2 </a:t>
            </a:r>
            <a:r>
              <a:rPr lang="ko-KR" altLang="en-US" sz="1200" b="1" dirty="0">
                <a:latin typeface="+mj-lt"/>
              </a:rPr>
              <a:t>인스턴스를 여러 </a:t>
            </a:r>
            <a:r>
              <a:rPr lang="ko-KR" altLang="en-US" sz="1200" b="1" dirty="0" err="1">
                <a:latin typeface="+mj-lt"/>
              </a:rPr>
              <a:t>서브넷에서</a:t>
            </a:r>
            <a:r>
              <a:rPr lang="ko-KR" altLang="en-US" sz="1200" b="1" dirty="0">
                <a:latin typeface="+mj-lt"/>
              </a:rPr>
              <a:t> 구동할 수 있고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전체 가용 영역이 중단되면 새로운 가상 서버는 다른 가용 영역에서 다른 </a:t>
            </a:r>
            <a:r>
              <a:rPr lang="ko-KR" altLang="en-US" sz="1200" b="1" dirty="0" err="1">
                <a:latin typeface="+mj-lt"/>
              </a:rPr>
              <a:t>서브넷으로</a:t>
            </a:r>
            <a:r>
              <a:rPr lang="ko-KR" altLang="en-US" sz="1200" b="1" dirty="0">
                <a:latin typeface="+mj-lt"/>
              </a:rPr>
              <a:t> 시작할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2879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56792C-36EA-F44E-B187-AE21F9AB4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50" y="2786100"/>
            <a:ext cx="97663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16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03C8CB-8541-7241-8FD7-640EBD3D8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452" y="1617213"/>
            <a:ext cx="7447208" cy="454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49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068615-B10A-5649-8AC1-6797C0F6E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017" y="1195523"/>
            <a:ext cx="4809325" cy="56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42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884974-FB1F-A840-B301-429289B61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10" y="2791672"/>
            <a:ext cx="98679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72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1984DC-2541-754F-AD20-417D25FFB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52" y="2101365"/>
            <a:ext cx="98933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80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01AE00-D500-8247-A392-9B00F7AC8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91" y="2861475"/>
            <a:ext cx="9842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49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D558D35D-8B43-8042-83FC-0EB170D4FBD2}"/>
              </a:ext>
            </a:extLst>
          </p:cNvPr>
          <p:cNvSpPr txBox="1"/>
          <p:nvPr/>
        </p:nvSpPr>
        <p:spPr>
          <a:xfrm>
            <a:off x="1596194" y="2403821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latin typeface="+mj-lt"/>
              </a:rPr>
              <a:t>DynamoDB</a:t>
            </a:r>
            <a:r>
              <a:rPr lang="ko-KR" altLang="en-US" b="1">
                <a:latin typeface="+mj-lt"/>
              </a:rPr>
              <a:t> 운영하기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810EC9C1-1EC6-B74A-9223-F2451F49E723}"/>
              </a:ext>
            </a:extLst>
          </p:cNvPr>
          <p:cNvSpPr txBox="1"/>
          <p:nvPr/>
        </p:nvSpPr>
        <p:spPr>
          <a:xfrm>
            <a:off x="1675070" y="3420414"/>
            <a:ext cx="8453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latin typeface="+mj-lt"/>
              </a:rPr>
              <a:t>DynamoDB</a:t>
            </a:r>
            <a:r>
              <a:rPr lang="ko-KR" altLang="en-US" sz="1200" b="1" dirty="0">
                <a:latin typeface="+mj-lt"/>
              </a:rPr>
              <a:t>는 다운로드 할 수 있는 소프트웨어가 아니라 </a:t>
            </a:r>
            <a:r>
              <a:rPr lang="en-US" altLang="ko-KR" sz="1200" b="1" dirty="0">
                <a:latin typeface="+mj-lt"/>
              </a:rPr>
              <a:t>NoSQL </a:t>
            </a:r>
            <a:r>
              <a:rPr lang="ko-KR" altLang="en-US" sz="1200" b="1" dirty="0">
                <a:latin typeface="+mj-lt"/>
              </a:rPr>
              <a:t>서비스로서의 </a:t>
            </a:r>
            <a:r>
              <a:rPr lang="en-US" altLang="ko-KR" sz="1200" b="1" dirty="0" err="1">
                <a:latin typeface="+mj-lt"/>
              </a:rPr>
              <a:t>DaaS</a:t>
            </a:r>
            <a:r>
              <a:rPr lang="ko-KR" altLang="en-US" sz="1200" b="1" dirty="0">
                <a:latin typeface="+mj-lt"/>
              </a:rPr>
              <a:t>이다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데이터베이스를 직접 업데이트할 필요가 없으면 소프트웨어는 </a:t>
            </a:r>
            <a:r>
              <a:rPr lang="en-US" altLang="ko-KR" sz="1200" b="1" dirty="0">
                <a:latin typeface="+mj-lt"/>
              </a:rPr>
              <a:t>AWS</a:t>
            </a:r>
            <a:r>
              <a:rPr lang="ko-KR" altLang="en-US" sz="1200" b="1" dirty="0">
                <a:latin typeface="+mj-lt"/>
              </a:rPr>
              <a:t>가 관리한다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latin typeface="+mj-lt"/>
              </a:rPr>
              <a:t>DynamoDB</a:t>
            </a:r>
            <a:r>
              <a:rPr lang="ko-KR" altLang="en-US" sz="1200" b="1" dirty="0">
                <a:latin typeface="+mj-lt"/>
              </a:rPr>
              <a:t>는 </a:t>
            </a:r>
            <a:r>
              <a:rPr lang="en-US" altLang="ko-KR" sz="1200" b="1" dirty="0">
                <a:latin typeface="+mj-lt"/>
              </a:rPr>
              <a:t>AWS</a:t>
            </a:r>
            <a:r>
              <a:rPr lang="ko-KR" altLang="en-US" sz="1200" b="1" dirty="0">
                <a:latin typeface="+mj-lt"/>
              </a:rPr>
              <a:t>가 운영하는 일련의 서버에서 실행된다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AWS</a:t>
            </a:r>
            <a:r>
              <a:rPr lang="ko-KR" altLang="en-US" sz="1200" b="1" dirty="0">
                <a:latin typeface="+mj-lt"/>
              </a:rPr>
              <a:t>는 </a:t>
            </a:r>
            <a:r>
              <a:rPr lang="en-US" altLang="ko-KR" sz="1200" b="1" dirty="0">
                <a:latin typeface="+mj-lt"/>
              </a:rPr>
              <a:t>OS</a:t>
            </a:r>
            <a:r>
              <a:rPr lang="ko-KR" altLang="en-US" sz="1200" b="1" dirty="0">
                <a:latin typeface="+mj-lt"/>
              </a:rPr>
              <a:t>와 모든 보완을 관리하고 사용자는 사용자에게 적절할 </a:t>
            </a:r>
            <a:r>
              <a:rPr lang="en-US" altLang="ko-KR" sz="1200" b="1" dirty="0">
                <a:latin typeface="+mj-lt"/>
              </a:rPr>
              <a:t>IAM</a:t>
            </a:r>
            <a:r>
              <a:rPr lang="ko-KR" altLang="en-US" sz="1200" b="1" dirty="0">
                <a:latin typeface="+mj-lt"/>
              </a:rPr>
              <a:t>을 부여하는 일을 담당한다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latin typeface="+mj-lt"/>
              </a:rPr>
              <a:t>DynamoDB</a:t>
            </a:r>
            <a:r>
              <a:rPr lang="ko-KR" altLang="en-US" sz="1200" b="1" dirty="0">
                <a:latin typeface="+mj-lt"/>
              </a:rPr>
              <a:t>는 데이터를 여러 서버와 데이터센터에 복제한다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내구성 관점에서 백업은 필요하지 않다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1502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299A4CBF-4C0A-9247-93DD-1572E51496A2}"/>
              </a:ext>
            </a:extLst>
          </p:cNvPr>
          <p:cNvSpPr txBox="1"/>
          <p:nvPr/>
        </p:nvSpPr>
        <p:spPr>
          <a:xfrm>
            <a:off x="1716951" y="2987645"/>
            <a:ext cx="85857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인스턴스를 종료하면 새로운 인스턴스 정보가 출력되는 것을 확인할 수 있다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다만 다음과 같은 문제가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j-lt"/>
              </a:rPr>
              <a:t>젠킨스</a:t>
            </a:r>
            <a:r>
              <a:rPr lang="ko-KR" altLang="en-US" sz="1200" b="1" dirty="0">
                <a:latin typeface="+mj-lt"/>
              </a:rPr>
              <a:t> 서버는 데이터를 디스크에 저장한다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오류 복구를 위해 새로운 가상 서버가 생성되면 새로운 디스크가 생성되기 때문에 이 데이터는 손실된다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복구를 위해 새로운 가상 서버가 시작되면 </a:t>
            </a:r>
            <a:r>
              <a:rPr lang="ko-KR" altLang="en-US" sz="1200" b="1" dirty="0" err="1">
                <a:latin typeface="+mj-lt"/>
              </a:rPr>
              <a:t>젠킨스</a:t>
            </a:r>
            <a:r>
              <a:rPr lang="ko-KR" altLang="en-US" sz="1200" b="1" dirty="0">
                <a:latin typeface="+mj-lt"/>
              </a:rPr>
              <a:t> 서버의 공용 및 사설 </a:t>
            </a:r>
            <a:r>
              <a:rPr lang="en-US" altLang="ko-KR" sz="1200" b="1" dirty="0">
                <a:latin typeface="+mj-lt"/>
              </a:rPr>
              <a:t>IP</a:t>
            </a:r>
            <a:r>
              <a:rPr lang="ko-KR" altLang="en-US" sz="1200" b="1" dirty="0">
                <a:latin typeface="+mj-lt"/>
              </a:rPr>
              <a:t> 주소가 변경된다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31309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299A4CBF-4C0A-9247-93DD-1572E51496A2}"/>
              </a:ext>
            </a:extLst>
          </p:cNvPr>
          <p:cNvSpPr txBox="1"/>
          <p:nvPr/>
        </p:nvSpPr>
        <p:spPr>
          <a:xfrm>
            <a:off x="1716951" y="2987645"/>
            <a:ext cx="858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EBS</a:t>
            </a:r>
            <a:r>
              <a:rPr lang="ko-KR" altLang="en-US" sz="1200" b="1" dirty="0">
                <a:latin typeface="+mj-lt"/>
              </a:rPr>
              <a:t> 서비스는 가상 서버에 대한 네트워크 연결 </a:t>
            </a:r>
            <a:r>
              <a:rPr lang="ko-KR" altLang="en-US" sz="1200" b="1" dirty="0" err="1">
                <a:latin typeface="+mj-lt"/>
              </a:rPr>
              <a:t>스토리지를</a:t>
            </a:r>
            <a:r>
              <a:rPr lang="ko-KR" altLang="en-US" sz="1200" b="1" dirty="0">
                <a:latin typeface="+mj-lt"/>
              </a:rPr>
              <a:t> 제공한다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 인스턴스는 가용 영역에 연결되는 </a:t>
            </a:r>
            <a:r>
              <a:rPr lang="ko-KR" altLang="en-US" sz="1200" b="1" dirty="0" err="1">
                <a:latin typeface="+mj-lt"/>
              </a:rPr>
              <a:t>서브넷에</a:t>
            </a:r>
            <a:r>
              <a:rPr lang="ko-KR" altLang="en-US" sz="1200" b="1" dirty="0">
                <a:latin typeface="+mj-lt"/>
              </a:rPr>
              <a:t> 연결되며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EBS</a:t>
            </a:r>
            <a:r>
              <a:rPr lang="ko-KR" altLang="en-US" sz="1200" b="1" dirty="0">
                <a:latin typeface="+mj-lt"/>
              </a:rPr>
              <a:t> 볼륨도 단일 가용 영역에 위치해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가상 서버를 다른 가용 영역에서 시작하는 경우 </a:t>
            </a:r>
            <a:r>
              <a:rPr lang="en-US" altLang="ko-KR" sz="1200" b="1" dirty="0">
                <a:latin typeface="+mj-lt"/>
              </a:rPr>
              <a:t>EBS</a:t>
            </a:r>
            <a:r>
              <a:rPr lang="ko-KR" altLang="en-US" sz="1200" b="1" dirty="0">
                <a:latin typeface="+mj-lt"/>
              </a:rPr>
              <a:t> 볼륨에 저장된 데이터는 더 이상 사용할 수 없다</a:t>
            </a:r>
            <a:r>
              <a:rPr lang="en-US" altLang="ko-KR" sz="1200" b="1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9487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299A4CBF-4C0A-9247-93DD-1572E51496A2}"/>
              </a:ext>
            </a:extLst>
          </p:cNvPr>
          <p:cNvSpPr txBox="1"/>
          <p:nvPr/>
        </p:nvSpPr>
        <p:spPr>
          <a:xfrm>
            <a:off x="1716951" y="2987645"/>
            <a:ext cx="8585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기본적으로 여러 가용 영역을 사용하는 관리 서비스로 가상 서버의 상태를 아웃소싱 </a:t>
            </a:r>
            <a:r>
              <a:rPr lang="en-US" altLang="ko-KR" sz="1200" b="1" dirty="0">
                <a:latin typeface="+mj-lt"/>
              </a:rPr>
              <a:t>: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RDS, NoSQL, S3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EBS</a:t>
            </a:r>
            <a:r>
              <a:rPr lang="ko-KR" altLang="en-US" sz="1200" b="1" dirty="0">
                <a:latin typeface="+mj-lt"/>
              </a:rPr>
              <a:t> 볼륨의 스냅샷을 생성하고 가상 서버를 다른 가용 영역에서 복구하는 방법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데이터를 다중 가용 영역에 저장하기 위해 분산 </a:t>
            </a:r>
            <a:r>
              <a:rPr lang="ko-KR" altLang="en-US" sz="1200" b="1" dirty="0" err="1">
                <a:latin typeface="+mj-lt"/>
              </a:rPr>
              <a:t>서드파티</a:t>
            </a:r>
            <a:r>
              <a:rPr lang="ko-KR" altLang="en-US" sz="1200" b="1" dirty="0">
                <a:latin typeface="+mj-lt"/>
              </a:rPr>
              <a:t> 스토리지 솔루션 사용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38560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450C8B-21C2-BA49-8637-3E20A5047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727" y="1493123"/>
            <a:ext cx="51435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032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36499F-7A86-9D4D-A10A-A573D68DD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01" y="3464918"/>
            <a:ext cx="98298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17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9025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F95585A4-09D3-7540-BD7B-F682187366FF}"/>
              </a:ext>
            </a:extLst>
          </p:cNvPr>
          <p:cNvSpPr txBox="1"/>
          <p:nvPr/>
        </p:nvSpPr>
        <p:spPr>
          <a:xfrm>
            <a:off x="1251399" y="3742928"/>
            <a:ext cx="9664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/>
              <a:t>감사합니다</a:t>
            </a:r>
            <a:r>
              <a:rPr kumimoji="1" lang="en-US" altLang="ko-KR" sz="3200" b="1" dirty="0"/>
              <a:t>.</a:t>
            </a:r>
            <a:r>
              <a:rPr kumimoji="1" lang="ko-KR" altLang="en-US" sz="3200" b="1" dirty="0"/>
              <a:t> </a:t>
            </a:r>
            <a:endParaRPr kumimoji="1"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96132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39817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75F574-96FB-BA45-A434-E734D82D9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308" y="1542134"/>
            <a:ext cx="7701517" cy="48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63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9E0067BC-1A86-5248-AEC2-021F507477FB}"/>
              </a:ext>
            </a:extLst>
          </p:cNvPr>
          <p:cNvSpPr txBox="1"/>
          <p:nvPr/>
        </p:nvSpPr>
        <p:spPr>
          <a:xfrm>
            <a:off x="1904395" y="3196356"/>
            <a:ext cx="8453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latin typeface="+mj-lt"/>
              </a:rPr>
              <a:t>DynamoDB</a:t>
            </a:r>
            <a:r>
              <a:rPr lang="ko-KR" altLang="en-US" sz="1200" b="1" dirty="0">
                <a:latin typeface="+mj-lt"/>
              </a:rPr>
              <a:t>는 테이블에 데이터를 구성하는 키</a:t>
            </a:r>
            <a:r>
              <a:rPr lang="en-US" altLang="ko-KR" sz="1200" b="1" dirty="0">
                <a:latin typeface="+mj-lt"/>
              </a:rPr>
              <a:t>-</a:t>
            </a:r>
            <a:r>
              <a:rPr lang="ko-KR" altLang="en-US" sz="1200" b="1" dirty="0">
                <a:latin typeface="+mj-lt"/>
              </a:rPr>
              <a:t>값 저장소다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각 테이블은 키로 식별하는 아이템</a:t>
            </a:r>
            <a:r>
              <a:rPr lang="en-US" altLang="ko-KR" sz="1200" b="1" dirty="0">
                <a:latin typeface="+mj-lt"/>
              </a:rPr>
              <a:t>(</a:t>
            </a:r>
            <a:r>
              <a:rPr lang="ko-KR" altLang="en-US" sz="1200" b="1" dirty="0">
                <a:latin typeface="+mj-lt"/>
              </a:rPr>
              <a:t>값</a:t>
            </a:r>
            <a:r>
              <a:rPr lang="en-US" altLang="ko-KR" sz="1200" b="1" dirty="0">
                <a:latin typeface="+mj-lt"/>
              </a:rPr>
              <a:t>)</a:t>
            </a:r>
            <a:r>
              <a:rPr lang="ko-KR" altLang="en-US" sz="1200" b="1" dirty="0">
                <a:latin typeface="+mj-lt"/>
              </a:rPr>
              <a:t>을 저장한다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테이블은 기본 키 외에 데이터 검색을 위한 보조 인덱스를 유지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관리할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j-lt"/>
              </a:rPr>
              <a:t>관리콘솔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 err="1">
                <a:latin typeface="+mj-lt"/>
              </a:rPr>
              <a:t>CloudFormation</a:t>
            </a:r>
            <a:r>
              <a:rPr lang="en-US" altLang="ko-KR" sz="1200" b="1" dirty="0">
                <a:latin typeface="+mj-lt"/>
              </a:rPr>
              <a:t>, SDK, CLI</a:t>
            </a:r>
            <a:r>
              <a:rPr lang="ko-KR" altLang="en-US" sz="1200" b="1" dirty="0" err="1">
                <a:latin typeface="+mj-lt"/>
              </a:rPr>
              <a:t>를</a:t>
            </a:r>
            <a:r>
              <a:rPr lang="en-US" altLang="ko-KR" sz="1200" b="1" dirty="0">
                <a:latin typeface="+mj-lt"/>
              </a:rPr>
              <a:t> </a:t>
            </a:r>
            <a:r>
              <a:rPr lang="ko-KR" altLang="en-US" sz="1200" b="1" dirty="0">
                <a:latin typeface="+mj-lt"/>
              </a:rPr>
              <a:t>통해 테이블을 만들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7821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7DC7B719-7FED-C048-8568-CAF0B18FD2ED}"/>
              </a:ext>
            </a:extLst>
          </p:cNvPr>
          <p:cNvSpPr txBox="1"/>
          <p:nvPr/>
        </p:nvSpPr>
        <p:spPr>
          <a:xfrm>
            <a:off x="2122397" y="3158653"/>
            <a:ext cx="83477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기본 키는 테이블 내에서 고유하고 각 아이템을 식별한다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아이템을 찾으려면 기본 키가 필요한데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기본 키는 단독으로 구성되거나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해시 키와 범위 키의 쌍으로 구성된다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해시 키는 아이템의 속성 하나를 이용해서 해시 인덱스를 생성한다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해시 키로 생성한 아이템을 조회하려면 정확한 해시 키를 알아야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1927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D7F84FF3-2CB7-2646-920B-D068749F1902}"/>
              </a:ext>
            </a:extLst>
          </p:cNvPr>
          <p:cNvSpPr txBox="1"/>
          <p:nvPr/>
        </p:nvSpPr>
        <p:spPr>
          <a:xfrm>
            <a:off x="1699140" y="3080286"/>
            <a:ext cx="861116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복합 기본 키는 더 강력한 인덱스를 생성하기 위해 아이템의 속성 두 개를 사용한다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첫 번째 속성은 키의 해시 부분이고 두 번째 속성은 범위 부분이다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아이템을 찾기 위해서 해시 부분을 정확하게 알아야 하지만 범위 부분을 알 필요 없다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범위 부분은 해시 내에서 정렬되므로 특정 시작 지점부터 키의 범위 부분을 조회 할 수 있게 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6770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13136</TotalTime>
  <Words>1287</Words>
  <Application>Microsoft Macintosh PowerPoint</Application>
  <PresentationFormat>와이드스크린</PresentationFormat>
  <Paragraphs>241</Paragraphs>
  <Slides>55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9" baseType="lpstr">
      <vt:lpstr>맑은 고딕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seongwon lee</cp:lastModifiedBy>
  <cp:revision>492</cp:revision>
  <cp:lastPrinted>2018-01-29T14:40:41Z</cp:lastPrinted>
  <dcterms:created xsi:type="dcterms:W3CDTF">2017-10-09T06:24:25Z</dcterms:created>
  <dcterms:modified xsi:type="dcterms:W3CDTF">2018-04-10T05:19:51Z</dcterms:modified>
</cp:coreProperties>
</file>